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831" r:id="rId5"/>
    <p:sldId id="838" r:id="rId6"/>
    <p:sldId id="337" r:id="rId7"/>
    <p:sldId id="743" r:id="rId8"/>
    <p:sldId id="827" r:id="rId9"/>
    <p:sldId id="839" r:id="rId10"/>
    <p:sldId id="694" r:id="rId11"/>
    <p:sldId id="319" r:id="rId12"/>
    <p:sldId id="624" r:id="rId13"/>
    <p:sldId id="829" r:id="rId14"/>
    <p:sldId id="833" r:id="rId15"/>
    <p:sldId id="835" r:id="rId16"/>
    <p:sldId id="836" r:id="rId17"/>
    <p:sldId id="787" r:id="rId18"/>
    <p:sldId id="288" r:id="rId19"/>
    <p:sldId id="728"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C85100"/>
    <a:srgbClr val="FF9933"/>
    <a:srgbClr val="FFFF00"/>
    <a:srgbClr val="FF0066"/>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475" autoAdjust="0"/>
    <p:restoredTop sz="91822" autoAdjust="0"/>
  </p:normalViewPr>
  <p:slideViewPr>
    <p:cSldViewPr>
      <p:cViewPr varScale="1">
        <p:scale>
          <a:sx n="90" d="100"/>
          <a:sy n="90" d="100"/>
        </p:scale>
        <p:origin x="498" y="6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6E2B14F7-3B74-0D5D-A6E4-26B80CC272E2}"/>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B12880F5-4EB8-0694-AC4E-3A49E39E67D1}"/>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3ECD323F-00FF-C511-E123-CDD1848870F0}"/>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6CC5C6F7-43C3-26EC-3B7A-DB6B76698967}"/>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A0F4CEC4-1C79-4811-87DF-B6C0C8CF2A90}"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9B8B77E2-D358-3CCD-531E-24EEA3D70D8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E4C04306-E459-534B-71F5-CF348BF43912}"/>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D8BA3BE3-611D-05F6-9DC4-6461972F3386}"/>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C68FE8FE-D2B5-9FF8-5B44-EE6D0081BD44}"/>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A2F8C3C2-1550-29CE-195C-0BAE786064F3}"/>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7BBDB30E-889A-DCBF-D3D8-419C8AD372FC}"/>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1425C1BA-2A78-497E-ABEB-C16E4A37376D}"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2F5BBF24-68C0-50D0-F827-150FA06C859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AAE0B14-EB5D-4210-A57B-90D61969BF8B}"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E0972A1B-0B02-084A-3F4E-52A70623C529}"/>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C1524936-1D4F-FA10-35FB-24C434C7BC3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EDF79D0C-287B-6A96-8B33-8604B84BE0C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60D428D-816A-411C-87D4-BBAFC7E1CFB6}"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BAE369BE-A09A-243D-BE5F-A3197CA5F437}"/>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937F7361-2610-8616-C930-09E3A8C924D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597EF40C-341C-C442-B8B7-E89ECFC5C90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5D333CE-138B-430B-85A9-F5E7964CE1C9}"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2F965C77-538A-EF61-AC21-2867CA7396CA}"/>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A53325F2-8CD3-2A81-8B47-DFE1840AE9F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7E7774F1-8A01-A321-91AC-E44AD45B183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8C93F4A-5409-41F1-AC55-99FCD18FC90B}" type="slidenum">
              <a:rPr lang="it-IT" altLang="it-IT" sz="1200"/>
              <a:pPr algn="r"/>
              <a:t>10</a:t>
            </a:fld>
            <a:endParaRPr lang="it-IT" altLang="it-IT" sz="1200"/>
          </a:p>
        </p:txBody>
      </p:sp>
      <p:sp>
        <p:nvSpPr>
          <p:cNvPr id="18435" name="Rectangle 2">
            <a:extLst>
              <a:ext uri="{FF2B5EF4-FFF2-40B4-BE49-F238E27FC236}">
                <a16:creationId xmlns:a16="http://schemas.microsoft.com/office/drawing/2014/main" id="{05A6A821-D135-3F6C-94BB-8FD1695D353C}"/>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3A61E710-E3C9-ED92-6B95-8884C26CCD99}"/>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D1BC83E0-1814-BE0D-DDD4-A202359B047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BB705DE-19DB-4576-97E5-3327CEF5C36A}" type="slidenum">
              <a:rPr lang="it-IT" altLang="it-IT" sz="1200"/>
              <a:pPr algn="r"/>
              <a:t>11</a:t>
            </a:fld>
            <a:endParaRPr lang="it-IT" altLang="it-IT" sz="1200"/>
          </a:p>
        </p:txBody>
      </p:sp>
      <p:sp>
        <p:nvSpPr>
          <p:cNvPr id="20483" name="Rectangle 2">
            <a:extLst>
              <a:ext uri="{FF2B5EF4-FFF2-40B4-BE49-F238E27FC236}">
                <a16:creationId xmlns:a16="http://schemas.microsoft.com/office/drawing/2014/main" id="{858768CA-3F2A-6283-911A-2593465C300B}"/>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83C72437-26D0-DC5F-AD79-E52ED30DA8B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05148DEE-1234-B11C-01D8-B2D3652494A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7764E46-3813-437B-9CE2-76A8FE4AB166}" type="slidenum">
              <a:rPr lang="it-IT" altLang="it-IT" sz="1200"/>
              <a:pPr algn="r"/>
              <a:t>18</a:t>
            </a:fld>
            <a:endParaRPr lang="it-IT" altLang="it-IT" sz="1200"/>
          </a:p>
        </p:txBody>
      </p:sp>
      <p:sp>
        <p:nvSpPr>
          <p:cNvPr id="30723" name="Rectangle 2">
            <a:extLst>
              <a:ext uri="{FF2B5EF4-FFF2-40B4-BE49-F238E27FC236}">
                <a16:creationId xmlns:a16="http://schemas.microsoft.com/office/drawing/2014/main" id="{854436AA-5BAC-76E4-0BB1-A387F23017D2}"/>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C4EFE6A2-0D04-FD53-BE4E-9375C5C0F06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00250EAB-45A8-BDE9-0308-94B237713CB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A31F81B-30AF-4357-ADFF-0D2125F8F47E}"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AA449C07-EA08-492F-057F-F599D5F96D37}"/>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B3CD76A0-0ED8-FA45-262B-4F5D050D5B7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B0C20940-1076-0F97-EC8D-FF6900658D6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EF4E604-7747-554D-2732-F31408B757F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9BC02C2-A9DE-41C8-785E-0BAE302C1CC0}"/>
              </a:ext>
            </a:extLst>
          </p:cNvPr>
          <p:cNvSpPr>
            <a:spLocks noGrp="1" noChangeArrowheads="1"/>
          </p:cNvSpPr>
          <p:nvPr>
            <p:ph type="sldNum" sz="quarter" idx="12"/>
          </p:nvPr>
        </p:nvSpPr>
        <p:spPr>
          <a:ln/>
        </p:spPr>
        <p:txBody>
          <a:bodyPr/>
          <a:lstStyle>
            <a:lvl1pPr>
              <a:defRPr/>
            </a:lvl1pPr>
          </a:lstStyle>
          <a:p>
            <a:fld id="{5ED9684A-5B5B-4609-9AC2-9A06449BB3A2}" type="slidenum">
              <a:rPr lang="it-IT" altLang="it-IT"/>
              <a:pPr/>
              <a:t>‹N›</a:t>
            </a:fld>
            <a:endParaRPr lang="it-IT" altLang="it-IT"/>
          </a:p>
        </p:txBody>
      </p:sp>
    </p:spTree>
    <p:extLst>
      <p:ext uri="{BB962C8B-B14F-4D97-AF65-F5344CB8AC3E}">
        <p14:creationId xmlns:p14="http://schemas.microsoft.com/office/powerpoint/2010/main" val="2312658523"/>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59B36A1-E9A8-02EE-A192-EE08ED7D1AD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347B94E-24AC-C330-EB47-2DE79890823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8F76C87-BE33-F572-4D81-7E852379621B}"/>
              </a:ext>
            </a:extLst>
          </p:cNvPr>
          <p:cNvSpPr>
            <a:spLocks noGrp="1" noChangeArrowheads="1"/>
          </p:cNvSpPr>
          <p:nvPr>
            <p:ph type="sldNum" sz="quarter" idx="12"/>
          </p:nvPr>
        </p:nvSpPr>
        <p:spPr>
          <a:ln/>
        </p:spPr>
        <p:txBody>
          <a:bodyPr/>
          <a:lstStyle>
            <a:lvl1pPr>
              <a:defRPr/>
            </a:lvl1pPr>
          </a:lstStyle>
          <a:p>
            <a:fld id="{A18795AF-F0F2-4E54-B927-15CA5E4A6E99}" type="slidenum">
              <a:rPr lang="it-IT" altLang="it-IT"/>
              <a:pPr/>
              <a:t>‹N›</a:t>
            </a:fld>
            <a:endParaRPr lang="it-IT" altLang="it-IT"/>
          </a:p>
        </p:txBody>
      </p:sp>
    </p:spTree>
    <p:extLst>
      <p:ext uri="{BB962C8B-B14F-4D97-AF65-F5344CB8AC3E}">
        <p14:creationId xmlns:p14="http://schemas.microsoft.com/office/powerpoint/2010/main" val="2117703274"/>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FBC0034-C6F4-2A4C-355D-5259C171E4F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20EC136-319A-A726-7E0C-E545B8243EC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E92D00C-EE16-F1EC-AAE0-1B231B8061B5}"/>
              </a:ext>
            </a:extLst>
          </p:cNvPr>
          <p:cNvSpPr>
            <a:spLocks noGrp="1" noChangeArrowheads="1"/>
          </p:cNvSpPr>
          <p:nvPr>
            <p:ph type="sldNum" sz="quarter" idx="12"/>
          </p:nvPr>
        </p:nvSpPr>
        <p:spPr>
          <a:ln/>
        </p:spPr>
        <p:txBody>
          <a:bodyPr/>
          <a:lstStyle>
            <a:lvl1pPr>
              <a:defRPr/>
            </a:lvl1pPr>
          </a:lstStyle>
          <a:p>
            <a:fld id="{021260A1-3183-495A-9F93-75E452E7359A}" type="slidenum">
              <a:rPr lang="it-IT" altLang="it-IT"/>
              <a:pPr/>
              <a:t>‹N›</a:t>
            </a:fld>
            <a:endParaRPr lang="it-IT" altLang="it-IT"/>
          </a:p>
        </p:txBody>
      </p:sp>
    </p:spTree>
    <p:extLst>
      <p:ext uri="{BB962C8B-B14F-4D97-AF65-F5344CB8AC3E}">
        <p14:creationId xmlns:p14="http://schemas.microsoft.com/office/powerpoint/2010/main" val="1604201881"/>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D39ABB4-44B0-D338-E38A-E35D4E9514C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DA79BDF-C354-0782-34B5-FF8BFF7D8B9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871C6AB-998F-471A-5AEC-E9C3FC688994}"/>
              </a:ext>
            </a:extLst>
          </p:cNvPr>
          <p:cNvSpPr>
            <a:spLocks noGrp="1" noChangeArrowheads="1"/>
          </p:cNvSpPr>
          <p:nvPr>
            <p:ph type="sldNum" sz="quarter" idx="12"/>
          </p:nvPr>
        </p:nvSpPr>
        <p:spPr>
          <a:ln/>
        </p:spPr>
        <p:txBody>
          <a:bodyPr/>
          <a:lstStyle>
            <a:lvl1pPr>
              <a:defRPr/>
            </a:lvl1pPr>
          </a:lstStyle>
          <a:p>
            <a:fld id="{D4796D00-4C74-452D-AF18-8288690CD7A6}" type="slidenum">
              <a:rPr lang="it-IT" altLang="it-IT"/>
              <a:pPr/>
              <a:t>‹N›</a:t>
            </a:fld>
            <a:endParaRPr lang="it-IT" altLang="it-IT"/>
          </a:p>
        </p:txBody>
      </p:sp>
    </p:spTree>
    <p:extLst>
      <p:ext uri="{BB962C8B-B14F-4D97-AF65-F5344CB8AC3E}">
        <p14:creationId xmlns:p14="http://schemas.microsoft.com/office/powerpoint/2010/main" val="620063448"/>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BF787789-C9D1-D8BC-D8A1-58CA197E46F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71E3D95-55D2-ED46-948C-3082EFADA94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2FE7779-8EE0-ADB6-B702-745C70EBF8E4}"/>
              </a:ext>
            </a:extLst>
          </p:cNvPr>
          <p:cNvSpPr>
            <a:spLocks noGrp="1" noChangeArrowheads="1"/>
          </p:cNvSpPr>
          <p:nvPr>
            <p:ph type="sldNum" sz="quarter" idx="12"/>
          </p:nvPr>
        </p:nvSpPr>
        <p:spPr>
          <a:ln/>
        </p:spPr>
        <p:txBody>
          <a:bodyPr/>
          <a:lstStyle>
            <a:lvl1pPr>
              <a:defRPr/>
            </a:lvl1pPr>
          </a:lstStyle>
          <a:p>
            <a:fld id="{789D461F-2446-4ADB-A875-8DB426596B11}" type="slidenum">
              <a:rPr lang="it-IT" altLang="it-IT"/>
              <a:pPr/>
              <a:t>‹N›</a:t>
            </a:fld>
            <a:endParaRPr lang="it-IT" altLang="it-IT"/>
          </a:p>
        </p:txBody>
      </p:sp>
    </p:spTree>
    <p:extLst>
      <p:ext uri="{BB962C8B-B14F-4D97-AF65-F5344CB8AC3E}">
        <p14:creationId xmlns:p14="http://schemas.microsoft.com/office/powerpoint/2010/main" val="356005546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1BD8CAAE-2D9A-C70A-442E-2A2E7A201E8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B1B647D8-2876-57FD-9023-219977B46A6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5596052-39B0-A3CD-6672-2313DA46D3CD}"/>
              </a:ext>
            </a:extLst>
          </p:cNvPr>
          <p:cNvSpPr>
            <a:spLocks noGrp="1" noChangeArrowheads="1"/>
          </p:cNvSpPr>
          <p:nvPr>
            <p:ph type="sldNum" sz="quarter" idx="12"/>
          </p:nvPr>
        </p:nvSpPr>
        <p:spPr>
          <a:ln/>
        </p:spPr>
        <p:txBody>
          <a:bodyPr/>
          <a:lstStyle>
            <a:lvl1pPr>
              <a:defRPr/>
            </a:lvl1pPr>
          </a:lstStyle>
          <a:p>
            <a:fld id="{70722E29-8D06-48B5-A305-070B854C3F2D}" type="slidenum">
              <a:rPr lang="it-IT" altLang="it-IT"/>
              <a:pPr/>
              <a:t>‹N›</a:t>
            </a:fld>
            <a:endParaRPr lang="it-IT" altLang="it-IT"/>
          </a:p>
        </p:txBody>
      </p:sp>
    </p:spTree>
    <p:extLst>
      <p:ext uri="{BB962C8B-B14F-4D97-AF65-F5344CB8AC3E}">
        <p14:creationId xmlns:p14="http://schemas.microsoft.com/office/powerpoint/2010/main" val="359374035"/>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65A9C5AC-B5FE-BF7D-B664-D4DA0D76B96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D7A04C5F-C9B5-2473-BCCF-D4745557582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5D1DBC6B-0F09-79A4-02EC-EDE1ECC2F57E}"/>
              </a:ext>
            </a:extLst>
          </p:cNvPr>
          <p:cNvSpPr>
            <a:spLocks noGrp="1" noChangeArrowheads="1"/>
          </p:cNvSpPr>
          <p:nvPr>
            <p:ph type="sldNum" sz="quarter" idx="12"/>
          </p:nvPr>
        </p:nvSpPr>
        <p:spPr>
          <a:ln/>
        </p:spPr>
        <p:txBody>
          <a:bodyPr/>
          <a:lstStyle>
            <a:lvl1pPr>
              <a:defRPr/>
            </a:lvl1pPr>
          </a:lstStyle>
          <a:p>
            <a:fld id="{3CBA8171-91F7-4292-83E8-3F02C020974A}" type="slidenum">
              <a:rPr lang="it-IT" altLang="it-IT"/>
              <a:pPr/>
              <a:t>‹N›</a:t>
            </a:fld>
            <a:endParaRPr lang="it-IT" altLang="it-IT"/>
          </a:p>
        </p:txBody>
      </p:sp>
    </p:spTree>
    <p:extLst>
      <p:ext uri="{BB962C8B-B14F-4D97-AF65-F5344CB8AC3E}">
        <p14:creationId xmlns:p14="http://schemas.microsoft.com/office/powerpoint/2010/main" val="3914263799"/>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B0BD84D3-FF34-2459-5938-2800C7CE20E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1B8DE40F-F0D7-4092-4A64-E8590CCE661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54C0D4B7-8338-0B5D-0898-67FAC84CE652}"/>
              </a:ext>
            </a:extLst>
          </p:cNvPr>
          <p:cNvSpPr>
            <a:spLocks noGrp="1" noChangeArrowheads="1"/>
          </p:cNvSpPr>
          <p:nvPr>
            <p:ph type="sldNum" sz="quarter" idx="12"/>
          </p:nvPr>
        </p:nvSpPr>
        <p:spPr>
          <a:ln/>
        </p:spPr>
        <p:txBody>
          <a:bodyPr/>
          <a:lstStyle>
            <a:lvl1pPr>
              <a:defRPr/>
            </a:lvl1pPr>
          </a:lstStyle>
          <a:p>
            <a:fld id="{A7E45983-5544-43CE-8B5E-3E5023047F5E}" type="slidenum">
              <a:rPr lang="it-IT" altLang="it-IT"/>
              <a:pPr/>
              <a:t>‹N›</a:t>
            </a:fld>
            <a:endParaRPr lang="it-IT" altLang="it-IT"/>
          </a:p>
        </p:txBody>
      </p:sp>
    </p:spTree>
    <p:extLst>
      <p:ext uri="{BB962C8B-B14F-4D97-AF65-F5344CB8AC3E}">
        <p14:creationId xmlns:p14="http://schemas.microsoft.com/office/powerpoint/2010/main" val="3659178757"/>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FAF59EE-F5FE-940C-18D6-36107F28552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9FAA2EB4-F118-349C-2966-14AAF60E858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D21C8C47-095A-651A-082D-B7899F7F682D}"/>
              </a:ext>
            </a:extLst>
          </p:cNvPr>
          <p:cNvSpPr>
            <a:spLocks noGrp="1" noChangeArrowheads="1"/>
          </p:cNvSpPr>
          <p:nvPr>
            <p:ph type="sldNum" sz="quarter" idx="12"/>
          </p:nvPr>
        </p:nvSpPr>
        <p:spPr>
          <a:ln/>
        </p:spPr>
        <p:txBody>
          <a:bodyPr/>
          <a:lstStyle>
            <a:lvl1pPr>
              <a:defRPr/>
            </a:lvl1pPr>
          </a:lstStyle>
          <a:p>
            <a:fld id="{8B226DCC-D3FD-41B9-BCBF-31569178BE6B}" type="slidenum">
              <a:rPr lang="it-IT" altLang="it-IT"/>
              <a:pPr/>
              <a:t>‹N›</a:t>
            </a:fld>
            <a:endParaRPr lang="it-IT" altLang="it-IT"/>
          </a:p>
        </p:txBody>
      </p:sp>
    </p:spTree>
    <p:extLst>
      <p:ext uri="{BB962C8B-B14F-4D97-AF65-F5344CB8AC3E}">
        <p14:creationId xmlns:p14="http://schemas.microsoft.com/office/powerpoint/2010/main" val="3932664476"/>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5FAB4010-9438-DB4D-D897-A39841C08D5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0578A21C-91E0-F80A-3857-A34307B08AA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662ABB51-E04A-7A61-3E87-4AA44C31E0D7}"/>
              </a:ext>
            </a:extLst>
          </p:cNvPr>
          <p:cNvSpPr>
            <a:spLocks noGrp="1" noChangeArrowheads="1"/>
          </p:cNvSpPr>
          <p:nvPr>
            <p:ph type="sldNum" sz="quarter" idx="12"/>
          </p:nvPr>
        </p:nvSpPr>
        <p:spPr>
          <a:ln/>
        </p:spPr>
        <p:txBody>
          <a:bodyPr/>
          <a:lstStyle>
            <a:lvl1pPr>
              <a:defRPr/>
            </a:lvl1pPr>
          </a:lstStyle>
          <a:p>
            <a:fld id="{623B5A20-9DBC-4FE2-8698-94BB9C49FAB1}" type="slidenum">
              <a:rPr lang="it-IT" altLang="it-IT"/>
              <a:pPr/>
              <a:t>‹N›</a:t>
            </a:fld>
            <a:endParaRPr lang="it-IT" altLang="it-IT"/>
          </a:p>
        </p:txBody>
      </p:sp>
    </p:spTree>
    <p:extLst>
      <p:ext uri="{BB962C8B-B14F-4D97-AF65-F5344CB8AC3E}">
        <p14:creationId xmlns:p14="http://schemas.microsoft.com/office/powerpoint/2010/main" val="3156163928"/>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CD9027C1-A53B-1834-B924-48917DD47B2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8B027A28-3955-1833-FC25-B51DFB7E670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77F3E7C0-7870-16FC-C7EE-50B3F2F0DE8C}"/>
              </a:ext>
            </a:extLst>
          </p:cNvPr>
          <p:cNvSpPr>
            <a:spLocks noGrp="1" noChangeArrowheads="1"/>
          </p:cNvSpPr>
          <p:nvPr>
            <p:ph type="sldNum" sz="quarter" idx="12"/>
          </p:nvPr>
        </p:nvSpPr>
        <p:spPr>
          <a:ln/>
        </p:spPr>
        <p:txBody>
          <a:bodyPr/>
          <a:lstStyle>
            <a:lvl1pPr>
              <a:defRPr/>
            </a:lvl1pPr>
          </a:lstStyle>
          <a:p>
            <a:fld id="{E8E00835-ADB0-4AF2-BCC4-50E1FDE41ED6}" type="slidenum">
              <a:rPr lang="it-IT" altLang="it-IT"/>
              <a:pPr/>
              <a:t>‹N›</a:t>
            </a:fld>
            <a:endParaRPr lang="it-IT" altLang="it-IT"/>
          </a:p>
        </p:txBody>
      </p:sp>
    </p:spTree>
    <p:extLst>
      <p:ext uri="{BB962C8B-B14F-4D97-AF65-F5344CB8AC3E}">
        <p14:creationId xmlns:p14="http://schemas.microsoft.com/office/powerpoint/2010/main" val="154113702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8FA3713-49EF-A4BE-F7F6-03F7C04DC514}"/>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056ACA6F-7197-0128-B556-1A05AC2E07D9}"/>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BDED941F-26CB-9877-EC50-BA4378C9F5F1}"/>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B40371EC-AC0E-D9BF-764F-1D26A892B65B}"/>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E429326F-1EB1-7A2E-831C-DEF7B5145373}"/>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04C7C088-67E4-455E-9712-8D21FC3A5A52}"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43-Tu%20sei%20l'Immacolata.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DE0A0A39-F319-EE1F-F30B-B6B4BE098E23}"/>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332D747B-DCB9-8F8C-3CEC-024F46D5B1C0}"/>
              </a:ext>
            </a:extLst>
          </p:cNvPr>
          <p:cNvSpPr>
            <a:spLocks noChangeArrowheads="1"/>
          </p:cNvSpPr>
          <p:nvPr/>
        </p:nvSpPr>
        <p:spPr bwMode="auto">
          <a:xfrm>
            <a:off x="609600" y="6400800"/>
            <a:ext cx="3962400" cy="2286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dirty="0">
                <a:solidFill>
                  <a:schemeClr val="bg1"/>
                </a:solidFill>
                <a:latin typeface="Verdana" panose="020B0604030504040204" pitchFamily="34" charset="0"/>
              </a:rPr>
              <a:t>Tu sei l’Immacolata</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Giosy</a:t>
            </a:r>
            <a:r>
              <a:rPr lang="it-IT" altLang="it-IT" sz="900" i="1" dirty="0">
                <a:solidFill>
                  <a:schemeClr val="bg1"/>
                </a:solidFill>
                <a:latin typeface="Verdana" panose="020B0604030504040204" pitchFamily="34" charset="0"/>
              </a:rPr>
              <a:t> Cento)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540A83B9-880F-2A2B-0049-9E489D2A3A0C}"/>
              </a:ext>
            </a:extLst>
          </p:cNvPr>
          <p:cNvSpPr>
            <a:spLocks noChangeArrowheads="1"/>
          </p:cNvSpPr>
          <p:nvPr/>
        </p:nvSpPr>
        <p:spPr bwMode="auto">
          <a:xfrm>
            <a:off x="762000" y="0"/>
            <a:ext cx="7924800" cy="893763"/>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XV DOMENICA DEL TEMPO ODINARIO</a:t>
            </a:r>
          </a:p>
          <a:p>
            <a:pPr algn="ctr"/>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15</a:t>
            </a:r>
            <a:r>
              <a:rPr lang="it-IT" altLang="it-IT" sz="8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th</a:t>
            </a:r>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 SUNDAY IN ORDINARY TIME</a:t>
            </a:r>
            <a:r>
              <a:rPr lang="it-IT" altLang="it-IT" sz="2000" dirty="0">
                <a:solidFill>
                  <a:srgbClr val="CC9900"/>
                </a:solidFill>
                <a:effectLst>
                  <a:outerShdw blurRad="38100" dist="38100" dir="2700000" algn="tl">
                    <a:srgbClr val="000000"/>
                  </a:outerShdw>
                </a:effectLst>
                <a:latin typeface="Verdana" panose="020B0604030504040204" pitchFamily="34" charset="0"/>
                <a:cs typeface="Arial" panose="020B0604020202020204" pitchFamily="34" charset="0"/>
              </a:rPr>
              <a:t> </a:t>
            </a:r>
            <a:br>
              <a:rPr lang="it-IT" altLang="it-IT" sz="2000" b="1" dirty="0">
                <a:solidFill>
                  <a:srgbClr val="CC9900"/>
                </a:solidFill>
                <a:effectLst>
                  <a:outerShdw blurRad="38100" dist="38100" dir="2700000" algn="tl">
                    <a:srgbClr val="000000"/>
                  </a:outerShdw>
                </a:effectLst>
                <a:latin typeface="Verdana" panose="020B0604030504040204" pitchFamily="34" charset="0"/>
                <a:cs typeface="Arial" panose="020B0604020202020204" pitchFamily="34" charset="0"/>
              </a:rPr>
            </a:br>
            <a:r>
              <a:rPr lang="it-IT" altLang="it-IT" sz="1200" dirty="0">
                <a:solidFill>
                  <a:schemeClr val="bg1"/>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2BECF0BB-3385-9F1A-AE2B-6D2249C61568}"/>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847C8C36-51FC-CDAE-F6AB-A67D2DB8A451}"/>
              </a:ext>
            </a:extLst>
          </p:cNvPr>
          <p:cNvSpPr>
            <a:spLocks noChangeArrowheads="1"/>
          </p:cNvSpPr>
          <p:nvPr/>
        </p:nvSpPr>
        <p:spPr bwMode="auto">
          <a:xfrm>
            <a:off x="1219200" y="3489683"/>
            <a:ext cx="3200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000000"/>
                </a:solidFill>
                <a:latin typeface="Verdana" panose="020B0604030504040204" pitchFamily="34" charset="0"/>
                <a:cs typeface="Times New Roman" panose="02020603050405020304" pitchFamily="18" charset="0"/>
              </a:rPr>
              <a:t> </a:t>
            </a:r>
            <a:r>
              <a:rPr lang="it-IT" sz="1000" dirty="0">
                <a:latin typeface="Verdana" panose="020B0604030504040204" pitchFamily="34" charset="0"/>
                <a:ea typeface="Verdana" panose="020B0604030504040204" pitchFamily="34" charset="0"/>
              </a:rPr>
              <a:t>Umanità impossibile senza compassione </a:t>
            </a:r>
            <a:endParaRPr lang="it-IT" altLang="it-IT" sz="1000" dirty="0">
              <a:solidFill>
                <a:srgbClr val="000000"/>
              </a:solidFill>
              <a:latin typeface="Verdana" panose="020B0604030504040204" pitchFamily="34" charset="0"/>
              <a:ea typeface="Verdana" panose="020B0604030504040204" pitchFamily="34" charset="0"/>
              <a:cs typeface="Arial" panose="020B0604020202020204" pitchFamily="34" charset="0"/>
            </a:endParaRPr>
          </a:p>
          <a:p>
            <a:pPr algn="ctr" eaLnBrk="1" fontAlgn="t" hangingPunct="1">
              <a:spcBef>
                <a:spcPct val="0"/>
              </a:spcBef>
              <a:buFontTx/>
              <a:buNone/>
            </a:pPr>
            <a:r>
              <a:rPr lang="en-US" sz="1000" dirty="0">
                <a:latin typeface="Verdana" panose="020B0604030504040204" pitchFamily="34" charset="0"/>
                <a:ea typeface="Verdana" panose="020B0604030504040204" pitchFamily="34" charset="0"/>
              </a:rPr>
              <a:t>Humanity is impossible without compassion</a:t>
            </a:r>
          </a:p>
        </p:txBody>
      </p:sp>
      <p:sp>
        <p:nvSpPr>
          <p:cNvPr id="4103" name="Rectangle 43">
            <a:extLst>
              <a:ext uri="{FF2B5EF4-FFF2-40B4-BE49-F238E27FC236}">
                <a16:creationId xmlns:a16="http://schemas.microsoft.com/office/drawing/2014/main" id="{F31646AA-EEBB-5980-E67B-BEC3BB5974B7}"/>
              </a:ext>
            </a:extLst>
          </p:cNvPr>
          <p:cNvSpPr>
            <a:spLocks noChangeArrowheads="1"/>
          </p:cNvSpPr>
          <p:nvPr/>
        </p:nvSpPr>
        <p:spPr bwMode="auto">
          <a:xfrm>
            <a:off x="83808" y="13589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CFDDAF53-E2C9-576B-F2E3-B7E437C74CF7}"/>
              </a:ext>
            </a:extLst>
          </p:cNvPr>
          <p:cNvSpPr>
            <a:spLocks noChangeArrowheads="1"/>
          </p:cNvSpPr>
          <p:nvPr/>
        </p:nvSpPr>
        <p:spPr bwMode="auto">
          <a:xfrm>
            <a:off x="6057900" y="6516244"/>
            <a:ext cx="34290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FFFF00"/>
                </a:solidFill>
                <a:cs typeface="Times New Roman" panose="02020603050405020304" pitchFamily="18" charset="0"/>
              </a:rPr>
              <a:t>by </a:t>
            </a:r>
            <a:r>
              <a:rPr lang="it-IT" altLang="it-IT" sz="900" dirty="0">
                <a:solidFill>
                  <a:srgbClr val="FFFF00"/>
                </a:solidFill>
                <a:cs typeface="Times New Roman" panose="02020603050405020304" pitchFamily="18" charset="0"/>
              </a:rPr>
              <a:t>Gaetano</a:t>
            </a:r>
            <a:r>
              <a:rPr lang="it-IT" altLang="it-IT" sz="1000" dirty="0">
                <a:solidFill>
                  <a:srgbClr val="FFFF00"/>
                </a:solidFill>
                <a:cs typeface="Times New Roman" panose="02020603050405020304" pitchFamily="18" charset="0"/>
              </a:rPr>
              <a:t> Lastilla</a:t>
            </a:r>
            <a:r>
              <a:rPr lang="it-IT" altLang="it-IT" sz="1000" i="1" dirty="0">
                <a:solidFill>
                  <a:srgbClr val="FFFF00"/>
                </a:solidFill>
                <a:cs typeface="Times New Roman" panose="02020603050405020304" pitchFamily="18" charset="0"/>
              </a:rPr>
              <a:t> – </a:t>
            </a:r>
            <a:r>
              <a:rPr lang="it-IT" altLang="it-IT" sz="1000" i="1" dirty="0" err="1">
                <a:solidFill>
                  <a:srgbClr val="FFFF00"/>
                </a:solidFill>
                <a:cs typeface="Times New Roman" panose="02020603050405020304" pitchFamily="18" charset="0"/>
              </a:rPr>
              <a:t>July</a:t>
            </a:r>
            <a:r>
              <a:rPr lang="it-IT" altLang="it-IT" sz="10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293D171D-F8E0-BADE-7AD1-2FA2E9867C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94" name="Picture 198">
            <a:extLst>
              <a:ext uri="{FF2B5EF4-FFF2-40B4-BE49-F238E27FC236}">
                <a16:creationId xmlns:a16="http://schemas.microsoft.com/office/drawing/2014/main" id="{C77CBC35-62F7-6CC3-C062-C2D959B595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447800"/>
            <a:ext cx="2895600" cy="4495800"/>
          </a:xfrm>
          <a:prstGeom prst="rect">
            <a:avLst/>
          </a:prstGeom>
          <a:noFill/>
          <a:extLst>
            <a:ext uri="{909E8E84-426E-40DD-AFC4-6F175D3DCCD1}">
              <a14:hiddenFill xmlns:a14="http://schemas.microsoft.com/office/drawing/2010/main">
                <a:solidFill>
                  <a:srgbClr val="FFFFFF"/>
                </a:solidFill>
              </a14:hiddenFill>
            </a:ext>
          </a:extLst>
        </p:spPr>
      </p:pic>
      <p:sp>
        <p:nvSpPr>
          <p:cNvPr id="4296" name="Rectangle 200">
            <a:extLst>
              <a:ext uri="{FF2B5EF4-FFF2-40B4-BE49-F238E27FC236}">
                <a16:creationId xmlns:a16="http://schemas.microsoft.com/office/drawing/2014/main" id="{EBE774E3-B9E8-1A97-AE55-E08FD06E91DB}"/>
              </a:ext>
            </a:extLst>
          </p:cNvPr>
          <p:cNvSpPr>
            <a:spLocks noChangeArrowheads="1"/>
          </p:cNvSpPr>
          <p:nvPr/>
        </p:nvSpPr>
        <p:spPr bwMode="auto">
          <a:xfrm>
            <a:off x="488950" y="3822700"/>
            <a:ext cx="347345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900" i="1" dirty="0">
                <a:latin typeface="Times New Roman" panose="02020603050405020304" pitchFamily="18" charset="0"/>
                <a:cs typeface="Times New Roman" panose="02020603050405020304" pitchFamily="18" charset="0"/>
              </a:rPr>
              <a:t> 	               Commento di padre Ermes Ronchi</a:t>
            </a:r>
          </a:p>
          <a:p>
            <a:pPr algn="l"/>
            <a:r>
              <a:rPr lang="it-IT" altLang="it-IT" sz="900" i="1" dirty="0">
                <a:latin typeface="Times New Roman" panose="02020603050405020304" pitchFamily="18" charset="0"/>
                <a:cs typeface="Times New Roman" panose="02020603050405020304" pitchFamily="18" charset="0"/>
              </a:rPr>
              <a:t>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97" name="843-Tu sei l'Immacolata.mid">
            <a:hlinkClick r:id="" action="ppaction://media"/>
            <a:extLst>
              <a:ext uri="{FF2B5EF4-FFF2-40B4-BE49-F238E27FC236}">
                <a16:creationId xmlns:a16="http://schemas.microsoft.com/office/drawing/2014/main" id="{31DC7D71-2A4D-134D-B96B-5E7B18742415}"/>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0866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6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9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9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F645BEAB-763A-CEB1-7B31-4BD2152B8657}"/>
              </a:ext>
            </a:extLst>
          </p:cNvPr>
          <p:cNvSpPr>
            <a:spLocks noGrp="1" noChangeArrowheads="1"/>
          </p:cNvSpPr>
          <p:nvPr>
            <p:ph type="title"/>
          </p:nvPr>
        </p:nvSpPr>
        <p:spPr>
          <a:xfrm>
            <a:off x="4191000" y="1371600"/>
            <a:ext cx="3962400" cy="304800"/>
          </a:xfrm>
        </p:spPr>
        <p:txBody>
          <a:bodyPr/>
          <a:lstStyle/>
          <a:p>
            <a:pPr eaLnBrk="1" hangingPunct="1"/>
            <a:r>
              <a:rPr lang="it-IT" altLang="it-IT" sz="1800">
                <a:solidFill>
                  <a:srgbClr val="800000"/>
                </a:solidFill>
                <a:latin typeface="Verdana" panose="020B0604030504040204" pitchFamily="34" charset="0"/>
              </a:rPr>
              <a:t>GOSPEL </a:t>
            </a:r>
            <a:r>
              <a:rPr lang="it-IT" altLang="it-IT" sz="1200">
                <a:solidFill>
                  <a:srgbClr val="800000"/>
                </a:solidFill>
                <a:latin typeface="Verdana" panose="020B0604030504040204" pitchFamily="34" charset="0"/>
              </a:rPr>
              <a:t>ACCORD.</a:t>
            </a:r>
            <a:r>
              <a:rPr lang="it-IT" altLang="it-IT" sz="1800">
                <a:solidFill>
                  <a:srgbClr val="800000"/>
                </a:solidFill>
                <a:latin typeface="Verdana" panose="020B0604030504040204" pitchFamily="34" charset="0"/>
              </a:rPr>
              <a:t> </a:t>
            </a:r>
            <a:r>
              <a:rPr lang="it-IT" altLang="it-IT" sz="1200">
                <a:solidFill>
                  <a:srgbClr val="800000"/>
                </a:solidFill>
                <a:latin typeface="Verdana" panose="020B0604030504040204" pitchFamily="34" charset="0"/>
              </a:rPr>
              <a:t>TO</a:t>
            </a:r>
            <a:r>
              <a:rPr lang="it-IT" altLang="it-IT" sz="1800">
                <a:solidFill>
                  <a:srgbClr val="800000"/>
                </a:solidFill>
                <a:latin typeface="Verdana" panose="020B0604030504040204" pitchFamily="34" charset="0"/>
              </a:rPr>
              <a:t> LUKE</a:t>
            </a:r>
          </a:p>
        </p:txBody>
      </p:sp>
      <p:sp>
        <p:nvSpPr>
          <p:cNvPr id="17411" name="Rectangle 5">
            <a:extLst>
              <a:ext uri="{FF2B5EF4-FFF2-40B4-BE49-F238E27FC236}">
                <a16:creationId xmlns:a16="http://schemas.microsoft.com/office/drawing/2014/main" id="{3418A814-9B4D-9A10-B714-D2AFD72B2517}"/>
              </a:ext>
            </a:extLst>
          </p:cNvPr>
          <p:cNvSpPr>
            <a:spLocks noChangeArrowheads="1"/>
          </p:cNvSpPr>
          <p:nvPr/>
        </p:nvSpPr>
        <p:spPr bwMode="auto">
          <a:xfrm>
            <a:off x="1219200" y="18288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un dottore della Legge si alzò per mettere alla prova Gesù e chiese: «Maestro, che cosa devo fare per ereditare la vita eterna?».</a:t>
            </a:r>
            <a:r>
              <a:rPr lang="it-IT" altLang="it-IT" sz="1800" i="1">
                <a:solidFill>
                  <a:srgbClr val="000000"/>
                </a:solidFill>
                <a:latin typeface="Verdana" panose="020B0604030504040204" pitchFamily="34" charset="0"/>
                <a:cs typeface="Times New Roman" panose="02020603050405020304" pitchFamily="18" charset="0"/>
              </a:rPr>
              <a:t> (Lc 10, 25)</a:t>
            </a:r>
          </a:p>
        </p:txBody>
      </p:sp>
      <p:sp>
        <p:nvSpPr>
          <p:cNvPr id="17412" name="Rectangle 6">
            <a:extLst>
              <a:ext uri="{FF2B5EF4-FFF2-40B4-BE49-F238E27FC236}">
                <a16:creationId xmlns:a16="http://schemas.microsoft.com/office/drawing/2014/main" id="{FEF19D38-E75E-FAA3-18AC-DA75E4DDFE10}"/>
              </a:ext>
            </a:extLst>
          </p:cNvPr>
          <p:cNvSpPr>
            <a:spLocks noChangeArrowheads="1"/>
          </p:cNvSpPr>
          <p:nvPr/>
        </p:nvSpPr>
        <p:spPr bwMode="auto">
          <a:xfrm>
            <a:off x="4572000" y="1828800"/>
            <a:ext cx="3505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i="1" dirty="0">
                <a:solidFill>
                  <a:srgbClr val="000000"/>
                </a:solidFill>
                <a:latin typeface="Verdana" panose="020B0604030504040204" pitchFamily="34" charset="0"/>
                <a:cs typeface="Times New Roman" panose="02020603050405020304" pitchFamily="18" charset="0"/>
              </a:rPr>
              <a:t> </a:t>
            </a:r>
            <a:r>
              <a:rPr lang="en-US" altLang="it-IT" sz="1800" i="1"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At that time, </a:t>
            </a:r>
            <a:r>
              <a:rPr lang="en-GB" altLang="it-IT" sz="1800" dirty="0">
                <a:solidFill>
                  <a:srgbClr val="000000"/>
                </a:solidFill>
                <a:latin typeface="Verdana" panose="020B0604030504040204" pitchFamily="34" charset="0"/>
                <a:cs typeface="Times New Roman" panose="02020603050405020304" pitchFamily="18" charset="0"/>
              </a:rPr>
              <a:t>a teacher of the Law came and began putting Jesus to the test. And he said, "Master, what shall I do to receive eternal life?"</a:t>
            </a:r>
            <a:r>
              <a:rPr lang="en-GB" altLang="it-IT" sz="1800" i="1" dirty="0">
                <a:solidFill>
                  <a:srgbClr val="000000"/>
                </a:solidFill>
                <a:latin typeface="Verdana" panose="020B0604030504040204" pitchFamily="34" charset="0"/>
                <a:cs typeface="Times New Roman" panose="02020603050405020304" pitchFamily="18" charset="0"/>
              </a:rPr>
              <a:t>  (Lk 10: 25)</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D2D434FE-8294-488E-30F7-0CEF2B03D253}"/>
              </a:ext>
            </a:extLst>
          </p:cNvPr>
          <p:cNvSpPr>
            <a:spLocks noChangeArrowheads="1"/>
          </p:cNvSpPr>
          <p:nvPr/>
        </p:nvSpPr>
        <p:spPr bwMode="auto">
          <a:xfrm>
            <a:off x="762000" y="0"/>
            <a:ext cx="7848600" cy="1138238"/>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chemeClr val="bg1"/>
              </a:solidFill>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latin typeface="Verdana" panose="020B0604030504040204" pitchFamily="34" charset="0"/>
                <a:cs typeface="Arial" panose="020B0604020202020204" pitchFamily="34" charset="0"/>
              </a:rPr>
              <a:t> </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I precetti del Signore fanno gioire il cuore.</a:t>
            </a: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The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Lord’s</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precepts</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make the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rejoice</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b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FF8B6AB7-4190-0AD5-9948-A9AED0D5BB32}"/>
              </a:ext>
            </a:extLst>
          </p:cNvPr>
          <p:cNvSpPr>
            <a:spLocks noChangeArrowheads="1"/>
          </p:cNvSpPr>
          <p:nvPr/>
        </p:nvSpPr>
        <p:spPr bwMode="auto">
          <a:xfrm>
            <a:off x="12192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84" name="Picture 176">
            <a:extLst>
              <a:ext uri="{FF2B5EF4-FFF2-40B4-BE49-F238E27FC236}">
                <a16:creationId xmlns:a16="http://schemas.microsoft.com/office/drawing/2014/main" id="{00ADBB20-C754-1ACC-DC80-FE219B7D5E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3657600"/>
            <a:ext cx="2133600" cy="2463800"/>
          </a:xfrm>
          <a:prstGeom prst="rect">
            <a:avLst/>
          </a:prstGeom>
          <a:noFill/>
          <a:extLst>
            <a:ext uri="{909E8E84-426E-40DD-AFC4-6F175D3DCCD1}">
              <a14:hiddenFill xmlns:a14="http://schemas.microsoft.com/office/drawing/2010/main">
                <a:solidFill>
                  <a:srgbClr val="FFFFFF"/>
                </a:solidFill>
              </a14:hiddenFill>
            </a:ext>
          </a:extLst>
        </p:spPr>
      </p:pic>
      <p:pic>
        <p:nvPicPr>
          <p:cNvPr id="17585" name="Picture 177">
            <a:extLst>
              <a:ext uri="{FF2B5EF4-FFF2-40B4-BE49-F238E27FC236}">
                <a16:creationId xmlns:a16="http://schemas.microsoft.com/office/drawing/2014/main" id="{C564020B-E3D4-DF32-7D5A-0D0E7651DC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733800"/>
            <a:ext cx="2971800" cy="23352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52">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6026C1C4-15B4-AC1E-4B31-CE095DF48ADB}"/>
              </a:ext>
            </a:extLst>
          </p:cNvPr>
          <p:cNvSpPr>
            <a:spLocks noChangeArrowheads="1"/>
          </p:cNvSpPr>
          <p:nvPr/>
        </p:nvSpPr>
        <p:spPr bwMode="auto">
          <a:xfrm>
            <a:off x="228600" y="228600"/>
            <a:ext cx="8763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2930" name="Rectangle 114">
            <a:extLst>
              <a:ext uri="{FF2B5EF4-FFF2-40B4-BE49-F238E27FC236}">
                <a16:creationId xmlns:a16="http://schemas.microsoft.com/office/drawing/2014/main" id="{FE8DA864-F954-39D0-104D-E3896251B4FD}"/>
              </a:ext>
            </a:extLst>
          </p:cNvPr>
          <p:cNvSpPr>
            <a:spLocks noChangeArrowheads="1"/>
          </p:cNvSpPr>
          <p:nvPr/>
        </p:nvSpPr>
        <p:spPr bwMode="auto">
          <a:xfrm>
            <a:off x="0" y="54864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9525" name="Rectangle 69">
            <a:extLst>
              <a:ext uri="{FF2B5EF4-FFF2-40B4-BE49-F238E27FC236}">
                <a16:creationId xmlns:a16="http://schemas.microsoft.com/office/drawing/2014/main" id="{D6F195CB-C507-D92E-36C0-C9CB62D7A0B5}"/>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Gesù gli disse: «Che cosa sta scritto nella Legge? Come leggi?». Costui rispose: «Amerai il Signore tuo Dio con tutto il tuo cuore, con tutta la tua anima, con tutta la tua forza e con tutta la tua mente, e il tuo prossimo come te stesso».</a:t>
            </a:r>
            <a:r>
              <a:rPr lang="it-IT" altLang="it-IT" sz="1800" i="1">
                <a:solidFill>
                  <a:schemeClr val="bg1"/>
                </a:solidFill>
                <a:latin typeface="Verdana" panose="020B0604030504040204" pitchFamily="34" charset="0"/>
                <a:cs typeface="Times New Roman" panose="02020603050405020304" pitchFamily="18" charset="0"/>
              </a:rPr>
              <a:t> (Lc 10, 26-27)</a:t>
            </a:r>
          </a:p>
        </p:txBody>
      </p:sp>
      <p:sp>
        <p:nvSpPr>
          <p:cNvPr id="19526" name="Rectangle 70">
            <a:extLst>
              <a:ext uri="{FF2B5EF4-FFF2-40B4-BE49-F238E27FC236}">
                <a16:creationId xmlns:a16="http://schemas.microsoft.com/office/drawing/2014/main" id="{BBF61E7A-4999-518F-0CA0-A657EE4B0C57}"/>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Jesus replied, "What is written in the Scripture? How do you understand it?" The man answered, "It is written: You shall love the Lord your God with all your heart, with all your soul, with all your strength and with all your mind. And you shall love your neighbor as yourself."</a:t>
            </a:r>
            <a:r>
              <a:rPr lang="en-GB" altLang="it-IT" sz="1800" i="1">
                <a:solidFill>
                  <a:schemeClr val="bg1"/>
                </a:solidFill>
                <a:latin typeface="Verdana" panose="020B0604030504040204" pitchFamily="34" charset="0"/>
                <a:cs typeface="Times New Roman" panose="02020603050405020304" pitchFamily="18" charset="0"/>
              </a:rPr>
              <a:t>  (Lk 10: 26-27)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28" name="Picture 72">
            <a:extLst>
              <a:ext uri="{FF2B5EF4-FFF2-40B4-BE49-F238E27FC236}">
                <a16:creationId xmlns:a16="http://schemas.microsoft.com/office/drawing/2014/main" id="{B22173BD-0DA9-1C32-EAD6-4B3B6C7E5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90688"/>
            <a:ext cx="4495800" cy="3490912"/>
          </a:xfrm>
          <a:prstGeom prst="rect">
            <a:avLst/>
          </a:prstGeom>
          <a:noFill/>
          <a:extLst>
            <a:ext uri="{909E8E84-426E-40DD-AFC4-6F175D3DCCD1}">
              <a14:hiddenFill xmlns:a14="http://schemas.microsoft.com/office/drawing/2010/main">
                <a:solidFill>
                  <a:srgbClr val="FFFFFF"/>
                </a:solidFill>
              </a14:hiddenFill>
            </a:ext>
          </a:extLst>
        </p:spPr>
      </p:pic>
      <p:pic>
        <p:nvPicPr>
          <p:cNvPr id="19529" name="Picture 73">
            <a:extLst>
              <a:ext uri="{FF2B5EF4-FFF2-40B4-BE49-F238E27FC236}">
                <a16:creationId xmlns:a16="http://schemas.microsoft.com/office/drawing/2014/main" id="{2A9A7ABB-AD77-DF9B-137A-626B70EF66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651000"/>
            <a:ext cx="4191000" cy="3508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9F539D5B-E2B8-F671-E40E-D56127ADF874}"/>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Gli disse: «Hai risposto bene; fa’ questo e vivrai». Ma quello, volendo giustificarsi, disse a Gesù: «E chi è mio prossimo?». Gesù riprese: «Un uomo scendeva da Gerusalemme a Gèrico e cadde nelle mani dei briganti, che gli portarono via tutto,</a:t>
            </a:r>
            <a:r>
              <a:rPr lang="it-IT" altLang="it-IT" sz="1800" i="1">
                <a:solidFill>
                  <a:schemeClr val="bg1"/>
                </a:solidFill>
                <a:latin typeface="Verdana" panose="020B0604030504040204" pitchFamily="34" charset="0"/>
                <a:cs typeface="Times New Roman" panose="02020603050405020304" pitchFamily="18" charset="0"/>
              </a:rPr>
              <a:t> (Lc 10, 28-30a)</a:t>
            </a:r>
          </a:p>
        </p:txBody>
      </p:sp>
      <p:sp>
        <p:nvSpPr>
          <p:cNvPr id="21507" name="Rectangle 36">
            <a:extLst>
              <a:ext uri="{FF2B5EF4-FFF2-40B4-BE49-F238E27FC236}">
                <a16:creationId xmlns:a16="http://schemas.microsoft.com/office/drawing/2014/main" id="{64557E8E-270A-F6CB-4F61-BBB93CD70EB4}"/>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Jesus replied, "What a good answer! Do this and you shall live." The man wanted to keep up appearances, so he replied, "Who is my neighbor?" Jesus then said, "There was a man going down from Jerusalem to Jericho, and he fell into the hands of robbers.</a:t>
            </a:r>
            <a:r>
              <a:rPr lang="en-GB" altLang="it-IT" sz="1800" i="1">
                <a:solidFill>
                  <a:schemeClr val="bg1"/>
                </a:solidFill>
                <a:latin typeface="Verdana" panose="020B0604030504040204" pitchFamily="34" charset="0"/>
                <a:cs typeface="Times New Roman" panose="02020603050405020304" pitchFamily="18" charset="0"/>
              </a:rPr>
              <a:t> (Lk 10: 28-30a)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42" name="Rectangle 2">
            <a:extLst>
              <a:ext uri="{FF2B5EF4-FFF2-40B4-BE49-F238E27FC236}">
                <a16:creationId xmlns:a16="http://schemas.microsoft.com/office/drawing/2014/main" id="{AD381EF5-C228-7BEE-AB87-FE61240D57CA}"/>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lo percossero a sangue e se ne andarono, lasciandolo mezzo morto. Per caso, un sacerdote scendeva per quella medesima strada e, quando lo vide, passò oltre. Anche un levìta, giunto in quel luogo, vide e passò oltre.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10, 30b-32)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15044" name="Rectangle 4">
            <a:extLst>
              <a:ext uri="{FF2B5EF4-FFF2-40B4-BE49-F238E27FC236}">
                <a16:creationId xmlns:a16="http://schemas.microsoft.com/office/drawing/2014/main" id="{93155F12-2963-075C-7E1F-1FD7EACDDF6F}"/>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They stripped him, beat him and went off leaving him half dead. It happened that a priest was going along that road and saw the man, but passed by on the other side.  Likewise a Levite saw the man and passed by on the other side.</a:t>
            </a:r>
            <a:r>
              <a:rPr lang="en-GB" altLang="it-IT" sz="1800" i="1">
                <a:solidFill>
                  <a:schemeClr val="bg1"/>
                </a:solidFill>
                <a:latin typeface="Verdana" panose="020B0604030504040204" pitchFamily="34" charset="0"/>
                <a:cs typeface="Times New Roman" panose="02020603050405020304" pitchFamily="18" charset="0"/>
              </a:rPr>
              <a:t>  (Lk 10: 30b-32)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052" name="Picture 12">
            <a:extLst>
              <a:ext uri="{FF2B5EF4-FFF2-40B4-BE49-F238E27FC236}">
                <a16:creationId xmlns:a16="http://schemas.microsoft.com/office/drawing/2014/main" id="{098C7BCC-BC44-8DE6-EE00-8DDCF0C6DE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00200"/>
            <a:ext cx="5638800" cy="3886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1186" name="Rectangle 2">
            <a:extLst>
              <a:ext uri="{FF2B5EF4-FFF2-40B4-BE49-F238E27FC236}">
                <a16:creationId xmlns:a16="http://schemas.microsoft.com/office/drawing/2014/main" id="{80AB0426-F0A5-E87D-464B-F8A808427137}"/>
              </a:ext>
            </a:extLst>
          </p:cNvPr>
          <p:cNvSpPr>
            <a:spLocks noGrp="1" noChangeArrowheads="1"/>
          </p:cNvSpPr>
          <p:nvPr>
            <p:ph type="title"/>
          </p:nvPr>
        </p:nvSpPr>
        <p:spPr>
          <a:xfrm>
            <a:off x="0" y="6858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Invece un Samaritano, che era in viaggio, passandogli accanto, vide e ne ebbe compassione. Gli si fece vicino, gli fasciò le ferite, versandovi olio e vino; poi lo caricò sulla sua cavalcatura, lo portò in un albergo e si prese cura di lui. </a:t>
            </a:r>
            <a:r>
              <a:rPr lang="it-IT" altLang="it-IT" sz="1800" i="1">
                <a:solidFill>
                  <a:schemeClr val="bg1"/>
                </a:solidFill>
                <a:latin typeface="Verdana" panose="020B0604030504040204" pitchFamily="34" charset="0"/>
                <a:cs typeface="Times New Roman" panose="02020603050405020304" pitchFamily="18" charset="0"/>
              </a:rPr>
              <a:t>(Lc 10, 33-34)</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21188" name="Rectangle 4">
            <a:extLst>
              <a:ext uri="{FF2B5EF4-FFF2-40B4-BE49-F238E27FC236}">
                <a16:creationId xmlns:a16="http://schemas.microsoft.com/office/drawing/2014/main" id="{98A97181-DC05-E41D-BC16-D4DFAF9C681A}"/>
              </a:ext>
            </a:extLst>
          </p:cNvPr>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But a Samaritan, too, was going that way, and when he came upon the man, he was moved with compassion. He went over to him and treated his wounds with oil and wine and wrapped them with bandages.</a:t>
            </a:r>
            <a:r>
              <a:rPr lang="en-GB" altLang="it-IT" sz="1800" i="1">
                <a:solidFill>
                  <a:schemeClr val="bg1"/>
                </a:solidFill>
                <a:latin typeface="Verdana" panose="020B0604030504040204" pitchFamily="34" charset="0"/>
                <a:cs typeface="Times New Roman" panose="02020603050405020304" pitchFamily="18" charset="0"/>
              </a:rPr>
              <a:t> (Lk 10: 33-34a)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7330" name="Rectangle 3074">
            <a:extLst>
              <a:ext uri="{FF2B5EF4-FFF2-40B4-BE49-F238E27FC236}">
                <a16:creationId xmlns:a16="http://schemas.microsoft.com/office/drawing/2014/main" id="{34B735A2-F01E-2729-C375-B12C9F00E83F}"/>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 Il giorno seguente, tirò fuori due denari e li diede all’albergatore, dicendo: “Abbi cura di lui; ciò che spenderai in più, te lo pagherò al mio ritorno”.</a:t>
            </a:r>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(Lc 10, 35)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27332" name="Rectangle 3076">
            <a:extLst>
              <a:ext uri="{FF2B5EF4-FFF2-40B4-BE49-F238E27FC236}">
                <a16:creationId xmlns:a16="http://schemas.microsoft.com/office/drawing/2014/main" id="{CF571814-40B9-C61A-C281-51BD8BB5A66A}"/>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Then he put him on his own mount and brought him to an inn where he took care of him. The next day he had to set off, but he gave two silver coins to the innkeeper and told him: 'Take care of him and whatever you spend on him, I will repay when I come back.'"</a:t>
            </a:r>
            <a:r>
              <a:rPr lang="en-GB" altLang="it-IT" sz="1800" i="1">
                <a:solidFill>
                  <a:schemeClr val="bg1"/>
                </a:solidFill>
                <a:latin typeface="Verdana" panose="020B0604030504040204" pitchFamily="34" charset="0"/>
                <a:cs typeface="Times New Roman" panose="02020603050405020304" pitchFamily="18" charset="0"/>
              </a:rPr>
              <a:t> (Lk 10: 34b-35)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8354" name="Rectangle 2">
            <a:extLst>
              <a:ext uri="{FF2B5EF4-FFF2-40B4-BE49-F238E27FC236}">
                <a16:creationId xmlns:a16="http://schemas.microsoft.com/office/drawing/2014/main" id="{0072A43F-ECDB-82EF-D53D-54E01D56DCC2}"/>
              </a:ext>
            </a:extLst>
          </p:cNvPr>
          <p:cNvSpPr>
            <a:spLocks noGrp="1" noChangeArrowheads="1"/>
          </p:cNvSpPr>
          <p:nvPr>
            <p:ph type="title"/>
          </p:nvPr>
        </p:nvSpPr>
        <p:spPr>
          <a:xfrm>
            <a:off x="228600" y="457200"/>
            <a:ext cx="86868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Chi di questi tre ti sembra sia stato prossimo di colui che è caduto nelle mani dei briganti?». Quello rispose: «Chi ha avuto compassione di lui». Gesù gli disse: «Va’ e anche tu fa’ così». </a:t>
            </a:r>
            <a:r>
              <a:rPr lang="en-GB" altLang="it-IT" sz="1800" i="1">
                <a:solidFill>
                  <a:schemeClr val="bg1"/>
                </a:solidFill>
                <a:latin typeface="Verdana" panose="020B0604030504040204" pitchFamily="34" charset="0"/>
                <a:cs typeface="Times New Roman" panose="02020603050405020304" pitchFamily="18" charset="0"/>
              </a:rPr>
              <a:t>(Lc 10, 36-37)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28356" name="Rectangle 4">
            <a:extLst>
              <a:ext uri="{FF2B5EF4-FFF2-40B4-BE49-F238E27FC236}">
                <a16:creationId xmlns:a16="http://schemas.microsoft.com/office/drawing/2014/main" id="{4FB6D9C4-77B6-C317-5489-99ECB523B660}"/>
              </a:ext>
            </a:extLst>
          </p:cNvPr>
          <p:cNvSpPr>
            <a:spLocks noChangeArrowheads="1"/>
          </p:cNvSpPr>
          <p:nvPr/>
        </p:nvSpPr>
        <p:spPr bwMode="auto">
          <a:xfrm>
            <a:off x="304800" y="5181600"/>
            <a:ext cx="8686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Jesus then asked, "Which of these three, do you think, made himself neighbor to the man who fell into the hands of robbers?" The teacher of the Law answered, "the one who had mercy on him." And Jesus said, "Go then and do the same."</a:t>
            </a:r>
            <a:r>
              <a:rPr lang="en-GB" altLang="it-IT" sz="1800" i="1">
                <a:solidFill>
                  <a:schemeClr val="bg1"/>
                </a:solidFill>
                <a:latin typeface="Verdana" panose="020B0604030504040204" pitchFamily="34" charset="0"/>
                <a:cs typeface="Times New Roman" panose="02020603050405020304" pitchFamily="18" charset="0"/>
              </a:rPr>
              <a:t> (Lk 10: 36-37)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28357" name="Picture 5">
            <a:extLst>
              <a:ext uri="{FF2B5EF4-FFF2-40B4-BE49-F238E27FC236}">
                <a16:creationId xmlns:a16="http://schemas.microsoft.com/office/drawing/2014/main" id="{2B490E8B-0023-664C-EB1E-EBA8F9D939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452563"/>
            <a:ext cx="8077200" cy="37417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3193" name="Rectangle 9">
            <a:extLst>
              <a:ext uri="{FF2B5EF4-FFF2-40B4-BE49-F238E27FC236}">
                <a16:creationId xmlns:a16="http://schemas.microsoft.com/office/drawing/2014/main" id="{2F7A082E-212F-2C0C-56BA-CD697207C2AD}"/>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400" b="1">
                <a:solidFill>
                  <a:srgbClr val="FF0000"/>
                </a:solidFill>
                <a:latin typeface="Verdana" panose="020B0604030504040204" pitchFamily="34" charset="0"/>
                <a:cs typeface="Arial" panose="020B0604020202020204" pitchFamily="34" charset="0"/>
              </a:rPr>
              <a:t>LA DOMENICA:</a:t>
            </a:r>
            <a:r>
              <a:rPr lang="it-IT" altLang="it-IT" sz="1400">
                <a:solidFill>
                  <a:srgbClr val="000000"/>
                </a:solidFill>
                <a:latin typeface="Verdana" panose="020B0604030504040204" pitchFamily="34" charset="0"/>
                <a:cs typeface="Arial" panose="020B0604020202020204" pitchFamily="34" charset="0"/>
              </a:rPr>
              <a:t> La lettura e la meditazione delle sacre scritture domenicali, </a:t>
            </a:r>
            <a:r>
              <a:rPr lang="it-IT" altLang="it-IT" sz="1400" b="1">
                <a:solidFill>
                  <a:srgbClr val="FF0000"/>
                </a:solidFill>
                <a:latin typeface="Verdana" panose="020B0604030504040204" pitchFamily="34" charset="0"/>
                <a:cs typeface="Arial" panose="020B0604020202020204" pitchFamily="34" charset="0"/>
              </a:rPr>
              <a:t>non sostituiscono</a:t>
            </a:r>
            <a:r>
              <a:rPr lang="it-IT" altLang="it-IT" sz="1400">
                <a:solidFill>
                  <a:srgbClr val="000000"/>
                </a:solidFill>
                <a:latin typeface="Verdana" panose="020B0604030504040204" pitchFamily="34" charset="0"/>
                <a:cs typeface="Arial" panose="020B0604020202020204" pitchFamily="34" charset="0"/>
              </a:rPr>
              <a:t> la Santa Messa, alla quale siamo tutti chiamati sia per rendere grazie e onore a Dio sia per chiedere perdono dei nostri peccati. Nella liturgia eucaristica </a:t>
            </a:r>
            <a:r>
              <a:rPr lang="it-IT" altLang="it-IT" sz="1400" b="1">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a:t>
            </a:r>
            <a:r>
              <a:rPr lang="it-IT" altLang="it-IT" sz="1400" b="1">
                <a:solidFill>
                  <a:srgbClr val="FF0066"/>
                </a:solidFill>
                <a:latin typeface="Verdana" panose="020B0604030504040204" pitchFamily="34" charset="0"/>
                <a:cs typeface="Arial" panose="020B0604020202020204" pitchFamily="34" charset="0"/>
              </a:rPr>
              <a:t>per una loro libera scelta di amore</a:t>
            </a:r>
            <a:r>
              <a:rPr lang="it-IT" altLang="it-IT" sz="1400" b="1">
                <a:solidFill>
                  <a:srgbClr val="000000"/>
                </a:solidFill>
                <a:latin typeface="Verdana" panose="020B0604030504040204" pitchFamily="34" charset="0"/>
                <a:cs typeface="Arial" panose="020B0604020202020204" pitchFamily="34" charset="0"/>
              </a:rPr>
              <a:t>.</a:t>
            </a:r>
          </a:p>
        </p:txBody>
      </p:sp>
      <p:sp>
        <p:nvSpPr>
          <p:cNvPr id="93194" name="Rectangle 10">
            <a:extLst>
              <a:ext uri="{FF2B5EF4-FFF2-40B4-BE49-F238E27FC236}">
                <a16:creationId xmlns:a16="http://schemas.microsoft.com/office/drawing/2014/main" id="{E2E55E83-3A90-C281-718D-23FD7A83D684}"/>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b="1">
                <a:solidFill>
                  <a:srgbClr val="FF0000"/>
                </a:solidFill>
                <a:latin typeface="Verdana" panose="020B0604030504040204" pitchFamily="34" charset="0"/>
                <a:cs typeface="Times New Roman" panose="02020603050405020304" pitchFamily="18" charset="0"/>
              </a:rPr>
              <a:t>THE SUNDAY:</a:t>
            </a:r>
            <a:r>
              <a:rPr lang="en-US" altLang="it-IT" sz="1400">
                <a:solidFill>
                  <a:schemeClr val="tx1"/>
                </a:solidFill>
                <a:latin typeface="Verdana" panose="020B0604030504040204" pitchFamily="34" charset="0"/>
                <a:cs typeface="Times New Roman" panose="02020603050405020304" pitchFamily="18" charset="0"/>
              </a:rPr>
              <a:t> Reading and meditation of Sacred Scriptures Sunday, </a:t>
            </a:r>
            <a:r>
              <a:rPr lang="en-US" altLang="it-IT" sz="1400" b="1">
                <a:solidFill>
                  <a:srgbClr val="FF0000"/>
                </a:solidFill>
                <a:latin typeface="Verdana" panose="020B0604030504040204" pitchFamily="34" charset="0"/>
                <a:cs typeface="Times New Roman" panose="02020603050405020304" pitchFamily="18" charset="0"/>
              </a:rPr>
              <a:t>do not replace</a:t>
            </a:r>
            <a:r>
              <a:rPr lang="en-US" altLang="it-IT" sz="1400">
                <a:solidFill>
                  <a:schemeClr val="tx1"/>
                </a:solidFill>
                <a:latin typeface="Verdana" panose="020B0604030504040204" pitchFamily="34" charset="0"/>
                <a:cs typeface="Times New Roman" panose="02020603050405020304" pitchFamily="18" charset="0"/>
              </a:rPr>
              <a:t> the Holy Mass, to which we are all called to give thanks and honor to God and to ask forgiveness of our sins. In the Eucharistic liturgy, </a:t>
            </a:r>
            <a:r>
              <a:rPr lang="en-US" altLang="it-IT" sz="1400" b="1">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a:t>
            </a:r>
            <a:r>
              <a:rPr lang="en-US" altLang="it-IT" sz="1400" b="1">
                <a:solidFill>
                  <a:srgbClr val="FF0066"/>
                </a:solidFill>
                <a:latin typeface="Verdana" panose="020B0604030504040204" pitchFamily="34" charset="0"/>
                <a:cs typeface="Times New Roman" panose="02020603050405020304" pitchFamily="18" charset="0"/>
              </a:rPr>
              <a:t>for their free choice of love</a:t>
            </a:r>
            <a:r>
              <a:rPr lang="en-US" altLang="it-IT" sz="1400" b="1">
                <a:solidFill>
                  <a:schemeClr val="tx1"/>
                </a:solidFill>
                <a:latin typeface="Verdana" panose="020B0604030504040204" pitchFamily="34" charset="0"/>
                <a:cs typeface="Times New Roman" panose="02020603050405020304" pitchFamily="18" charset="0"/>
              </a:rPr>
              <a:t>.</a:t>
            </a:r>
            <a:endParaRPr lang="it-IT" altLang="it-IT" sz="1400" b="1">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6EC80341-3A5D-F2F8-E58F-4CDA534A5610}"/>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D86A5B9B-2165-D4F3-0218-B60970E9F012}"/>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39A32A46-6019-8680-9EEC-44266064DD7C}"/>
              </a:ext>
            </a:extLst>
          </p:cNvPr>
          <p:cNvSpPr>
            <a:spLocks noChangeArrowheads="1"/>
          </p:cNvSpPr>
          <p:nvPr/>
        </p:nvSpPr>
        <p:spPr bwMode="auto">
          <a:xfrm>
            <a:off x="0" y="1547813"/>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latin typeface="Verdana" panose="020B0604030504040204" pitchFamily="34" charset="0"/>
                <a:ea typeface="Verdana" panose="020B0604030504040204" pitchFamily="34" charset="0"/>
              </a:rPr>
              <a:t>Un uomo scendeva da Gerusalemme a Gerico. Uno 	                dei racconti più belli al mondo. Solo poche righe, di sangue, polvere e splendore. Il mondo intero scende da Gerusalemme a Gerico. Nessuno può dire: io faccio un'altra strada, io non c'entro. </a:t>
            </a:r>
          </a:p>
          <a:p>
            <a:pPr>
              <a:spcBef>
                <a:spcPts val="0"/>
              </a:spcBef>
            </a:pPr>
            <a:endParaRPr lang="it-IT" sz="1800" dirty="0">
              <a:latin typeface="Verdana" panose="020B0604030504040204" pitchFamily="34" charset="0"/>
              <a:ea typeface="Verdana" panose="020B0604030504040204" pitchFamily="34" charset="0"/>
            </a:endParaRPr>
          </a:p>
          <a:p>
            <a:pPr>
              <a:spcBef>
                <a:spcPts val="0"/>
              </a:spcBef>
            </a:pPr>
            <a:r>
              <a:rPr lang="it-IT" sz="1800" dirty="0">
                <a:latin typeface="Verdana" panose="020B0604030504040204" pitchFamily="34" charset="0"/>
                <a:ea typeface="Verdana" panose="020B0604030504040204" pitchFamily="34" charset="0"/>
              </a:rPr>
              <a:t>  Siamo tutti sulla medesima strada. E ci salveremo insieme, o non ci sarà salvezza. Un sacerdote scendeva per quella stessa strada. Il primo che passa è un prete, un rappresentante di Dio e del potere, vede l'uomo ferito ma passa oltre. Non passare oltre il sangue di Abele. Oltre non c'è nulla, tantomeno Dio, solo una religione sterile come la polvere.</a:t>
            </a:r>
          </a:p>
          <a:p>
            <a:pPr>
              <a:spcBef>
                <a:spcPts val="0"/>
              </a:spcBef>
            </a:pPr>
            <a:r>
              <a:rPr lang="it-IT" sz="1800" dirty="0">
                <a:latin typeface="Verdana" panose="020B0604030504040204" pitchFamily="34" charset="0"/>
                <a:ea typeface="Verdana" panose="020B0604030504040204" pitchFamily="34" charset="0"/>
              </a:rPr>
              <a:t>   Invece un samaritano, che era in viaggio, vide, ne ebbe compassione, si fece vicino. Un samaritano, gente ostile e disprezzata, che non frequenta il tempio, si commuove, si fa vicino, si fa prossimo. Tutti termini di una carica infinita, bellissima, che grondano umanità. </a:t>
            </a:r>
          </a:p>
          <a:p>
            <a:pPr>
              <a:spcBef>
                <a:spcPts val="0"/>
              </a:spcBef>
            </a:pPr>
            <a:r>
              <a:rPr lang="it-IT" sz="1800" dirty="0">
                <a:latin typeface="Verdana" panose="020B0604030504040204" pitchFamily="34" charset="0"/>
                <a:ea typeface="Verdana" panose="020B0604030504040204" pitchFamily="34" charset="0"/>
              </a:rPr>
              <a:t>   Non c'è umanità possibile senza compassione, il meno sentimentale dei sentimenti, senza prossimità, il meno zuccheroso, il più concreto. Il samaritano si avvicina. Non è spontaneo fermarsi, i briganti possono essere ancora nei dintorni. Avvicinarsi non è un istinto, è una conquista; la fraternità non è un dato ma un compito.</a:t>
            </a:r>
          </a:p>
          <a:p>
            <a:pPr eaLnBrk="1" hangingPunct="1">
              <a:spcBef>
                <a:spcPct val="0"/>
              </a:spcBef>
              <a:buFontTx/>
              <a:buNone/>
            </a:pPr>
            <a:endParaRPr lang="it-IT" altLang="it-IT" sz="1800" dirty="0">
              <a:solidFill>
                <a:srgbClr val="000000"/>
              </a:solidFill>
              <a:latin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59D0909B-25B1-0CB7-A9E1-E5B2143C586D}"/>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8FE85458-B1CD-AAAF-5567-477B220EA4D5}"/>
              </a:ext>
            </a:extLst>
          </p:cNvPr>
          <p:cNvSpPr>
            <a:spLocks noChangeArrowheads="1"/>
          </p:cNvSpPr>
          <p:nvPr/>
        </p:nvSpPr>
        <p:spPr bwMode="auto">
          <a:xfrm>
            <a:off x="2472847" y="42864"/>
            <a:ext cx="6553200"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2000" b="1" dirty="0">
                <a:solidFill>
                  <a:srgbClr val="000000"/>
                </a:solidFill>
                <a:latin typeface="Verdana" panose="020B0604030504040204" pitchFamily="34" charset="0"/>
                <a:cs typeface="Arial" panose="020B0604020202020204" pitchFamily="34" charset="0"/>
              </a:rPr>
              <a:t> </a:t>
            </a:r>
            <a:endParaRPr lang="it-IT" altLang="it-IT" sz="2000" b="1" dirty="0">
              <a:solidFill>
                <a:srgbClr val="000000"/>
              </a:solidFill>
              <a:latin typeface="Verdana" panose="020B0604030504040204" pitchFamily="34" charset="0"/>
              <a:cs typeface="Times New Roman" panose="02020603050405020304" pitchFamily="18" charset="0"/>
            </a:endParaRPr>
          </a:p>
          <a:p>
            <a:pPr algn="l" eaLnBrk="1" hangingPunct="1"/>
            <a:r>
              <a:rPr lang="it-IT" sz="1800" b="1" dirty="0">
                <a:solidFill>
                  <a:schemeClr val="tx1"/>
                </a:solidFill>
                <a:latin typeface="Verdana" panose="020B0604030504040204" pitchFamily="34" charset="0"/>
                <a:ea typeface="Verdana" panose="020B0604030504040204" pitchFamily="34" charset="0"/>
              </a:rPr>
              <a:t>   Umanità impossibile senza compassione </a:t>
            </a:r>
          </a:p>
          <a:p>
            <a:pPr algn="l" eaLnBrk="1" hangingPunct="1"/>
            <a:r>
              <a:rPr lang="it-IT" altLang="it-IT" sz="1800" i="1" dirty="0">
                <a:solidFill>
                  <a:srgbClr val="000000"/>
                </a:solidFill>
                <a:latin typeface="Verdana" panose="020B0604030504040204" pitchFamily="34" charset="0"/>
                <a:cs typeface="Arial" panose="020B0604020202020204" pitchFamily="34" charset="0"/>
              </a:rPr>
              <a:t>   Lc 10, 25-37</a:t>
            </a:r>
            <a:r>
              <a:rPr lang="it-IT" altLang="it-IT" sz="1800" i="1" dirty="0">
                <a:solidFill>
                  <a:srgbClr val="990033"/>
                </a:solidFill>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r>
              <a:rPr lang="it-IT" altLang="it-IT" sz="1800" i="1" dirty="0">
                <a:solidFill>
                  <a:srgbClr val="990033"/>
                </a:solidFill>
                <a:cs typeface="Arial" panose="020B0604020202020204" pitchFamily="34" charset="0"/>
              </a:rPr>
              <a:t>    	   			</a:t>
            </a:r>
          </a:p>
        </p:txBody>
      </p:sp>
      <p:sp>
        <p:nvSpPr>
          <p:cNvPr id="29707" name="Rectangle 11">
            <a:extLst>
              <a:ext uri="{FF2B5EF4-FFF2-40B4-BE49-F238E27FC236}">
                <a16:creationId xmlns:a16="http://schemas.microsoft.com/office/drawing/2014/main" id="{EC1A1359-C013-0E2F-B004-2336DAEEE0F4}"/>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E9298F54-0169-1CB8-6858-7B9DCD21B6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08348"/>
            <a:ext cx="1800200" cy="2073830"/>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ECB8649A-7E90-5833-BD57-89C2EC2C6F25}"/>
              </a:ext>
            </a:extLst>
          </p:cNvPr>
          <p:cNvSpPr>
            <a:spLocks noChangeArrowheads="1"/>
          </p:cNvSpPr>
          <p:nvPr/>
        </p:nvSpPr>
        <p:spPr bwMode="auto">
          <a:xfrm>
            <a:off x="0" y="0"/>
            <a:ext cx="91440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pP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latin typeface="Verdana" panose="020B0604030504040204" pitchFamily="34" charset="0"/>
                <a:ea typeface="Verdana" panose="020B0604030504040204" pitchFamily="34" charset="0"/>
              </a:rPr>
              <a:t>I primi tre gesti concreti: vedere, fermarsi, toccare, tracciano i primi tre passi della risposta a “chi è il mio prossimo?”. Vedere e lasciarsi ferire dalle ferite dell'altro. Il mondo è un immenso pianto, e «Dio naviga in questo fiume di lacrime» (</a:t>
            </a:r>
            <a:r>
              <a:rPr lang="it-IT" sz="1800" i="1" dirty="0">
                <a:latin typeface="Verdana" panose="020B0604030504040204" pitchFamily="34" charset="0"/>
                <a:ea typeface="Verdana" panose="020B0604030504040204" pitchFamily="34" charset="0"/>
              </a:rPr>
              <a:t>David Maria Turoldo</a:t>
            </a:r>
            <a:r>
              <a:rPr lang="it-IT" sz="1800" dirty="0">
                <a:latin typeface="Verdana" panose="020B0604030504040204" pitchFamily="34" charset="0"/>
                <a:ea typeface="Verdana" panose="020B0604030504040204" pitchFamily="34" charset="0"/>
              </a:rPr>
              <a:t>), invisibili però a chi ha perduto gli occhi del cuore, come il sacerdote e il levita. </a:t>
            </a:r>
          </a:p>
          <a:p>
            <a:pPr>
              <a:spcBef>
                <a:spcPts val="0"/>
              </a:spcBef>
            </a:pPr>
            <a:endParaRPr lang="it-IT" sz="1800" dirty="0">
              <a:latin typeface="Verdana" panose="020B0604030504040204" pitchFamily="34" charset="0"/>
              <a:ea typeface="Verdana" panose="020B0604030504040204" pitchFamily="34" charset="0"/>
            </a:endParaRPr>
          </a:p>
          <a:p>
            <a:pPr>
              <a:spcBef>
                <a:spcPts val="0"/>
              </a:spcBef>
            </a:pPr>
            <a:r>
              <a:rPr lang="it-IT" sz="1800" dirty="0">
                <a:latin typeface="Verdana" panose="020B0604030504040204" pitchFamily="34" charset="0"/>
                <a:ea typeface="Verdana" panose="020B0604030504040204" pitchFamily="34" charset="0"/>
              </a:rPr>
              <a:t>   Fermarsi addosso alla vita che geme e si sta perdendo nella polvere della strada. Io ho fatto molto per questo mondo ogni volta che semplicemente sospendo la mia corsa per dire «eccomi, sono qui». Toccare: il samaritano versa olio e vino, fascia le ferite dell'uomo, lo solleva, lo carica, lo porta. Toccare l'altro è parlargli silenziosamente con il proprio corpo, con la mano: «Non ho paura e non sono nemico». </a:t>
            </a:r>
          </a:p>
          <a:p>
            <a:pPr>
              <a:spcBef>
                <a:spcPts val="0"/>
              </a:spcBef>
            </a:pPr>
            <a:r>
              <a:rPr lang="it-IT" sz="1800" dirty="0">
                <a:latin typeface="Verdana" panose="020B0604030504040204" pitchFamily="34" charset="0"/>
                <a:ea typeface="Verdana" panose="020B0604030504040204" pitchFamily="34" charset="0"/>
              </a:rPr>
              <a:t>   Toccare l'altro è la massima vicinanza, dirgli: «Sono qui per te»; accettare ciò che lui è, così com'è; toccare l'altro è un atto di riverenza, di riconoscimento, di venerazione per la bontà dell'intera sua persona.</a:t>
            </a:r>
          </a:p>
          <a:p>
            <a:pPr>
              <a:spcBef>
                <a:spcPts val="0"/>
              </a:spcBef>
            </a:pPr>
            <a:r>
              <a:rPr lang="it-IT" sz="1800" dirty="0">
                <a:latin typeface="Verdana" panose="020B0604030504040204" pitchFamily="34" charset="0"/>
                <a:ea typeface="Verdana" panose="020B0604030504040204" pitchFamily="34" charset="0"/>
              </a:rPr>
              <a:t>   Il racconto di Luca poi si muove rapido, mettendo in fila dieci verbi per descrivere l'amore fattivo: vide, ebbe compassione, si avvicinò, versò, fasciò, caricò, portò, si prese cura, pagò... fino al decimo verbo: al mio ritorno salderò... </a:t>
            </a:r>
          </a:p>
          <a:p>
            <a:pPr>
              <a:spcBef>
                <a:spcPts val="0"/>
              </a:spcBef>
            </a:pPr>
            <a:endParaRPr lang="it-IT" sz="1800" dirty="0">
              <a:latin typeface="Verdana" panose="020B0604030504040204" pitchFamily="34" charset="0"/>
              <a:ea typeface="Verdana" panose="020B0604030504040204" pitchFamily="34" charset="0"/>
            </a:endParaRPr>
          </a:p>
          <a:p>
            <a:pPr>
              <a:spcBef>
                <a:spcPts val="0"/>
              </a:spcBef>
            </a:pPr>
            <a:r>
              <a:rPr lang="it-IT" sz="1800" dirty="0">
                <a:latin typeface="Verdana" panose="020B0604030504040204" pitchFamily="34" charset="0"/>
                <a:ea typeface="Verdana" panose="020B0604030504040204" pitchFamily="34" charset="0"/>
              </a:rPr>
              <a:t>   Questo è il nuovo decalogo, perché l'uomo sia promosso a uomo, perché la terra sia abitata da “prossimi” e non da briganti o nemici. Al centro del messaggio di Gesù una parabola; al centro della parabola un uomo; e quel verbo: Tu amerai. Fa così, e troverai la vita.</a:t>
            </a:r>
          </a:p>
          <a:p>
            <a:pPr eaLnBrk="1" hangingPunct="1">
              <a:spcBef>
                <a:spcPct val="50000"/>
              </a:spcBef>
              <a:buFontTx/>
              <a:buNone/>
            </a:pPr>
            <a:endParaRPr lang="it-IT" altLang="it-IT" sz="1800" dirty="0">
              <a:solidFill>
                <a:srgbClr val="000000"/>
              </a:solidFill>
              <a:latin typeface="Verdana" panose="020B0604030504040204" pitchFamily="34" charset="0"/>
              <a:cs typeface="Arial" panose="020B060402020202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B32E1D72-4CD5-38E2-640F-962D6A63DC22}"/>
              </a:ext>
            </a:extLst>
          </p:cNvPr>
          <p:cNvSpPr>
            <a:spLocks noChangeArrowheads="1"/>
          </p:cNvSpPr>
          <p:nvPr/>
        </p:nvSpPr>
        <p:spPr bwMode="auto">
          <a:xfrm>
            <a:off x="11430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DEUTERONOMIO</a:t>
            </a:r>
          </a:p>
        </p:txBody>
      </p:sp>
      <p:sp>
        <p:nvSpPr>
          <p:cNvPr id="5123" name="Rectangle 157">
            <a:extLst>
              <a:ext uri="{FF2B5EF4-FFF2-40B4-BE49-F238E27FC236}">
                <a16:creationId xmlns:a16="http://schemas.microsoft.com/office/drawing/2014/main" id="{FD912969-F957-C6CC-7AFA-7416578C5910}"/>
              </a:ext>
            </a:extLst>
          </p:cNvPr>
          <p:cNvSpPr>
            <a:spLocks noChangeArrowheads="1"/>
          </p:cNvSpPr>
          <p:nvPr/>
        </p:nvSpPr>
        <p:spPr bwMode="auto">
          <a:xfrm>
            <a:off x="1219200" y="1524000"/>
            <a:ext cx="35052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Mosè parlò al popolo dicendo: </a:t>
            </a:r>
            <a:r>
              <a:rPr lang="it-IT" altLang="it-IT" sz="1800">
                <a:solidFill>
                  <a:srgbClr val="000000"/>
                </a:solidFill>
                <a:latin typeface="Verdana" panose="020B0604030504040204" pitchFamily="34" charset="0"/>
                <a:cs typeface="Times New Roman" panose="02020603050405020304" pitchFamily="18" charset="0"/>
              </a:rPr>
              <a:t>«Obbedirai alla voce del Signore, tuo Dio, osservando i suoi comandi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e i suoi decreti, scritti in questo libro della legge,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(Dt 30, 10a)</a:t>
            </a:r>
          </a:p>
        </p:txBody>
      </p:sp>
      <p:sp>
        <p:nvSpPr>
          <p:cNvPr id="5124" name="Rectangle 158">
            <a:extLst>
              <a:ext uri="{FF2B5EF4-FFF2-40B4-BE49-F238E27FC236}">
                <a16:creationId xmlns:a16="http://schemas.microsoft.com/office/drawing/2014/main" id="{B7976001-C33F-5350-BD7D-C3A2957762E3}"/>
              </a:ext>
            </a:extLst>
          </p:cNvPr>
          <p:cNvSpPr>
            <a:spLocks noChangeArrowheads="1"/>
          </p:cNvSpPr>
          <p:nvPr/>
        </p:nvSpPr>
        <p:spPr bwMode="auto">
          <a:xfrm>
            <a:off x="4572000" y="1600200"/>
            <a:ext cx="3581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it-IT" altLang="it-IT" sz="1800" i="1">
                <a:solidFill>
                  <a:srgbClr val="000000"/>
                </a:solidFill>
                <a:latin typeface="Verdana" panose="020B0604030504040204" pitchFamily="34" charset="0"/>
                <a:cs typeface="Times New Roman" panose="02020603050405020304" pitchFamily="18" charset="0"/>
              </a:rPr>
              <a:t>Moses spoke to the people saying</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“You shall turn to Yahweh, your God, with all your heart and with all your soul,</a:t>
            </a:r>
            <a:r>
              <a:rPr lang="en-GB" altLang="it-IT" sz="1800" i="1">
                <a:solidFill>
                  <a:srgbClr val="000000"/>
                </a:solidFill>
                <a:latin typeface="Verdana" panose="020B0604030504040204" pitchFamily="34" charset="0"/>
                <a:cs typeface="Times New Roman" panose="02020603050405020304" pitchFamily="18" charset="0"/>
              </a:rPr>
              <a:t> (Dt 30: 10a)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46DD705D-D5D2-A8F5-EA4E-B594DA0418FD}"/>
              </a:ext>
            </a:extLst>
          </p:cNvPr>
          <p:cNvSpPr>
            <a:spLocks noChangeArrowheads="1"/>
          </p:cNvSpPr>
          <p:nvPr/>
        </p:nvSpPr>
        <p:spPr bwMode="auto">
          <a:xfrm>
            <a:off x="47244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DEUTERONOMY</a:t>
            </a:r>
          </a:p>
        </p:txBody>
      </p:sp>
      <p:sp>
        <p:nvSpPr>
          <p:cNvPr id="327031" name="Rectangle 375">
            <a:extLst>
              <a:ext uri="{FF2B5EF4-FFF2-40B4-BE49-F238E27FC236}">
                <a16:creationId xmlns:a16="http://schemas.microsoft.com/office/drawing/2014/main" id="{3A2B2FE2-9634-997B-E48D-4D36C700D8C6}"/>
              </a:ext>
            </a:extLst>
          </p:cNvPr>
          <p:cNvSpPr>
            <a:spLocks noChangeArrowheads="1"/>
          </p:cNvSpPr>
          <p:nvPr/>
        </p:nvSpPr>
        <p:spPr bwMode="auto">
          <a:xfrm>
            <a:off x="838200" y="0"/>
            <a:ext cx="7848600" cy="862013"/>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chemeClr val="bg1"/>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9900"/>
                </a:solidFill>
                <a:effectLst>
                  <a:outerShdw blurRad="38100" dist="38100" dir="2700000" algn="tl">
                    <a:srgbClr val="000000"/>
                  </a:outerShdw>
                </a:effectLst>
                <a:latin typeface="Verdana" panose="020B0604030504040204" pitchFamily="34" charset="0"/>
              </a:rPr>
              <a:t> </a:t>
            </a:r>
            <a:r>
              <a:rPr lang="it-IT" altLang="it-IT" sz="2000" b="1">
                <a:solidFill>
                  <a:srgbClr val="CC9900"/>
                </a:solidFill>
                <a:effectLst>
                  <a:outerShdw blurRad="38100" dist="38100" dir="2700000" algn="tl">
                    <a:srgbClr val="000000"/>
                  </a:outerShdw>
                </a:effectLst>
                <a:latin typeface="Verdana" panose="020B0604030504040204" pitchFamily="34" charset="0"/>
              </a:rPr>
              <a:t>  </a:t>
            </a:r>
          </a:p>
          <a:p>
            <a:pPr algn="ctr" eaLnBrk="1" hangingPunct="1"/>
            <a:endParaRPr lang="it-IT" altLang="it-IT" sz="1200" b="1">
              <a:solidFill>
                <a:srgbClr val="CC9900"/>
              </a:solidFill>
              <a:effectLst>
                <a:outerShdw blurRad="38100" dist="38100" dir="2700000" algn="tl">
                  <a:srgbClr val="000000"/>
                </a:outerShdw>
              </a:effectLst>
              <a:latin typeface="Verdana" panose="020B0604030504040204" pitchFamily="34" charset="0"/>
            </a:endParaRPr>
          </a:p>
          <a:p>
            <a:pPr algn="ctr" eaLnBrk="1" hangingPunct="1"/>
            <a:r>
              <a:rPr lang="it-IT" altLang="it-IT" sz="1400">
                <a:solidFill>
                  <a:schemeClr val="bg1"/>
                </a:solidFill>
                <a:latin typeface="Arial" panose="020B0604020202020204" pitchFamily="34" charset="0"/>
              </a:rPr>
              <a:t>https://www.diffondilaparola.com</a:t>
            </a:r>
          </a:p>
        </p:txBody>
      </p:sp>
      <p:pic>
        <p:nvPicPr>
          <p:cNvPr id="5300" name="Picture 180">
            <a:extLst>
              <a:ext uri="{FF2B5EF4-FFF2-40B4-BE49-F238E27FC236}">
                <a16:creationId xmlns:a16="http://schemas.microsoft.com/office/drawing/2014/main" id="{BC89A0B4-0FBD-E32D-626C-5B562323D2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3581400"/>
            <a:ext cx="213360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5301" name="Picture 181">
            <a:extLst>
              <a:ext uri="{FF2B5EF4-FFF2-40B4-BE49-F238E27FC236}">
                <a16:creationId xmlns:a16="http://schemas.microsoft.com/office/drawing/2014/main" id="{0B10012B-E927-9BFB-5909-44D0AD6F12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6350" y="3200400"/>
            <a:ext cx="2533650" cy="3124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44">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77F5E211-3675-8E5E-C03A-0A32DE31F44A}"/>
              </a:ext>
            </a:extLst>
          </p:cNvPr>
          <p:cNvSpPr>
            <a:spLocks noChangeArrowheads="1"/>
          </p:cNvSpPr>
          <p:nvPr/>
        </p:nvSpPr>
        <p:spPr bwMode="auto">
          <a:xfrm>
            <a:off x="1855858" y="305068"/>
            <a:ext cx="73152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latin typeface="Verdana" panose="020B0604030504040204" pitchFamily="34" charset="0"/>
                <a:ea typeface="Verdana" panose="020B0604030504040204" pitchFamily="34" charset="0"/>
              </a:rPr>
              <a:t>Humanity is impossible without compassion</a:t>
            </a:r>
          </a:p>
          <a:p>
            <a:pPr algn="ctr" eaLnBrk="1" fontAlgn="t" hangingPunct="1">
              <a:spcBef>
                <a:spcPct val="0"/>
              </a:spcBef>
              <a:buFontTx/>
              <a:buNone/>
            </a:pPr>
            <a:r>
              <a:rPr lang="it-IT" altLang="it-IT" sz="1800" i="1" dirty="0">
                <a:solidFill>
                  <a:srgbClr val="000000"/>
                </a:solidFill>
                <a:latin typeface="Verdana" panose="020B0604030504040204" pitchFamily="34" charset="0"/>
                <a:cs typeface="Arial" panose="020B0604020202020204" pitchFamily="34" charset="0"/>
              </a:rPr>
              <a:t>Lk 10: 25-37  </a:t>
            </a:r>
            <a:r>
              <a:rPr lang="en-US" altLang="it-IT" sz="1600" i="1" dirty="0">
                <a:solidFill>
                  <a:srgbClr val="990033"/>
                </a:solidFill>
                <a:cs typeface="Times New Roman" panose="02020603050405020304" pitchFamily="18" charset="0"/>
              </a:rPr>
              <a:t>(comment</a:t>
            </a:r>
            <a:r>
              <a:rPr lang="it-IT" altLang="it-IT" sz="1600" i="1" dirty="0" err="1">
                <a:solidFill>
                  <a:srgbClr val="990033"/>
                </a:solidFill>
                <a:cs typeface="Times New Roman" panose="02020603050405020304" pitchFamily="18" charset="0"/>
              </a:rPr>
              <a:t>ary</a:t>
            </a:r>
            <a:r>
              <a:rPr lang="it-IT" altLang="it-IT" sz="1600" i="1" dirty="0">
                <a:solidFill>
                  <a:srgbClr val="990033"/>
                </a:solidFill>
                <a:cs typeface="Times New Roman" panose="02020603050405020304" pitchFamily="18" charset="0"/>
              </a:rPr>
              <a:t> by</a:t>
            </a:r>
            <a:r>
              <a:rPr lang="en-US" altLang="it-IT" sz="1600" i="1" dirty="0">
                <a:solidFill>
                  <a:srgbClr val="990033"/>
                </a:solidFill>
                <a:cs typeface="Times New Roman" panose="02020603050405020304" pitchFamily="18" charset="0"/>
              </a:rPr>
              <a:t> Father Ermes Ronchi)</a:t>
            </a:r>
            <a:r>
              <a:rPr lang="it-IT" altLang="it-IT" sz="1600" i="1" dirty="0">
                <a:solidFill>
                  <a:srgbClr val="990033"/>
                </a:solidFill>
                <a:cs typeface="Times New Roman" panose="02020603050405020304" pitchFamily="18"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35960AB7-46BB-C68C-0B50-DA5375EE63C3}"/>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CD55EBF8-0C5B-1359-DFF3-2BDC1C98FE25}"/>
              </a:ext>
            </a:extLst>
          </p:cNvPr>
          <p:cNvSpPr>
            <a:spLocks noChangeArrowheads="1"/>
          </p:cNvSpPr>
          <p:nvPr/>
        </p:nvSpPr>
        <p:spPr bwMode="auto">
          <a:xfrm>
            <a:off x="0" y="1520179"/>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latin typeface="Verdana" panose="020B0604030504040204" pitchFamily="34" charset="0"/>
                <a:ea typeface="Verdana" panose="020B0604030504040204" pitchFamily="34" charset="0"/>
              </a:rPr>
              <a:t>A man was going down from Jerusalem to Jericho. One 	               of the most beautiful stories in the world. Just a few lines, about blood, dust and splendor. The whole world is going down from Jerusalem to Jericho. No one can say: I'm taking another road, it's not my fault. </a:t>
            </a:r>
          </a:p>
          <a:p>
            <a:pPr>
              <a:spcBef>
                <a:spcPts val="0"/>
              </a:spcBef>
            </a:pPr>
            <a:r>
              <a:rPr lang="en-US" sz="1800" dirty="0">
                <a:latin typeface="Verdana" panose="020B0604030504040204" pitchFamily="34" charset="0"/>
                <a:ea typeface="Verdana" panose="020B0604030504040204" pitchFamily="34" charset="0"/>
              </a:rPr>
              <a:t>   We are all on the same road. And we will save ourselves together, or there will be no salvation. A priest was going down that same road. The first one who passes by is a priest, a representative of God and of the power, he sees the wounded man but passes by. Do not pass by the blood of Abel. There is nothing beyond it, least of all God, only a religion as sterile as dust. Instead, a Samaritan, who was traveling, saw him, had compassion, and drew near. A Samaritan, hostile and despised people, who do not frequent the temple, are moved, they come close, they become neighbors. </a:t>
            </a:r>
            <a:endParaRPr lang="it-IT" sz="1800" dirty="0">
              <a:latin typeface="Verdana" panose="020B0604030504040204" pitchFamily="34" charset="0"/>
              <a:ea typeface="Verdana" panose="020B0604030504040204" pitchFamily="34" charset="0"/>
            </a:endParaRPr>
          </a:p>
          <a:p>
            <a:pPr>
              <a:spcBef>
                <a:spcPts val="0"/>
              </a:spcBef>
            </a:pPr>
            <a:r>
              <a:rPr lang="en-US" sz="1800" dirty="0">
                <a:latin typeface="Verdana" panose="020B0604030504040204" pitchFamily="34" charset="0"/>
                <a:ea typeface="Verdana" panose="020B0604030504040204" pitchFamily="34" charset="0"/>
              </a:rPr>
              <a:t>   All terms of an infinite, beautiful charge, that drip humanity. </a:t>
            </a:r>
          </a:p>
          <a:p>
            <a:pPr>
              <a:spcBef>
                <a:spcPts val="0"/>
              </a:spcBef>
            </a:pPr>
            <a:r>
              <a:rPr lang="en-US" sz="1800" dirty="0">
                <a:latin typeface="Verdana" panose="020B0604030504040204" pitchFamily="34" charset="0"/>
                <a:ea typeface="Verdana" panose="020B0604030504040204" pitchFamily="34" charset="0"/>
              </a:rPr>
              <a:t>   There is no humanity possible without compassion, the least sentimental of feelings, without proximity, the least sugary, the most concrete. The Samaritan approaches. It is not spontaneous to stop, the bandits may still be nearby. Getting close is not an instinct, it is a conquest; brotherhood is not a given but a task.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1BE8591E-3536-4916-CF64-5B6E37A6B2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48264"/>
            <a:ext cx="1780252" cy="2050850"/>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935DB231-FE64-1BB8-36FB-4C08E99C9044}"/>
              </a:ext>
            </a:extLst>
          </p:cNvPr>
          <p:cNvSpPr>
            <a:spLocks noChangeArrowheads="1"/>
          </p:cNvSpPr>
          <p:nvPr/>
        </p:nvSpPr>
        <p:spPr bwMode="auto">
          <a:xfrm>
            <a:off x="0" y="0"/>
            <a:ext cx="9144000" cy="7432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ts val="0"/>
              </a:spcBef>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latin typeface="Verdana" panose="020B0604030504040204" pitchFamily="34" charset="0"/>
                <a:ea typeface="Verdana" panose="020B0604030504040204" pitchFamily="34" charset="0"/>
              </a:rPr>
              <a:t>The first three concrete gestures: seeing, stopping, touching, trace the first three steps of the answer to "who is my neighbor?". Seeing and letting oneself be hurt by the wounds of the other. The world is an immense cry, and "God navigates this river of tears" (</a:t>
            </a:r>
            <a:r>
              <a:rPr lang="en-US" sz="1800" i="1" dirty="0">
                <a:latin typeface="Verdana" panose="020B0604030504040204" pitchFamily="34" charset="0"/>
                <a:ea typeface="Verdana" panose="020B0604030504040204" pitchFamily="34" charset="0"/>
              </a:rPr>
              <a:t>David Maria </a:t>
            </a:r>
            <a:r>
              <a:rPr lang="en-US" sz="1800" i="1" dirty="0" err="1">
                <a:latin typeface="Verdana" panose="020B0604030504040204" pitchFamily="34" charset="0"/>
                <a:ea typeface="Verdana" panose="020B0604030504040204" pitchFamily="34" charset="0"/>
              </a:rPr>
              <a:t>Turoldo</a:t>
            </a:r>
            <a:r>
              <a:rPr lang="en-US" sz="1800" dirty="0">
                <a:latin typeface="Verdana" panose="020B0604030504040204" pitchFamily="34" charset="0"/>
                <a:ea typeface="Verdana" panose="020B0604030504040204" pitchFamily="34" charset="0"/>
              </a:rPr>
              <a:t>), invisible however to those who have lost the eyes of the heart, like the priest and the Levite.</a:t>
            </a:r>
          </a:p>
          <a:p>
            <a:pPr eaLnBrk="1" hangingPunct="1">
              <a:spcBef>
                <a:spcPts val="0"/>
              </a:spcBef>
              <a:buNone/>
            </a:pPr>
            <a:endParaRPr lang="en-US" sz="1400" dirty="0">
              <a:latin typeface="Verdana" panose="020B0604030504040204" pitchFamily="34" charset="0"/>
              <a:ea typeface="Verdana" panose="020B0604030504040204" pitchFamily="34" charset="0"/>
            </a:endParaRPr>
          </a:p>
          <a:p>
            <a:pPr eaLnBrk="1" hangingPunct="1">
              <a:spcBef>
                <a:spcPts val="0"/>
              </a:spcBef>
              <a:buNone/>
            </a:pPr>
            <a:r>
              <a:rPr lang="en-US" sz="1800" dirty="0">
                <a:latin typeface="Verdana" panose="020B0604030504040204" pitchFamily="34" charset="0"/>
                <a:ea typeface="Verdana" panose="020B0604030504040204" pitchFamily="34" charset="0"/>
              </a:rPr>
              <a:t>    Stopping on the life that groans and is getting lost in the dust of the road. I have done much for this world every time I simply stop my running to say "here I am, I am here". Touch: the Samaritan pours oil and wine, bandages the man's wounds, lifts him, carries him, carries him. Touching the other is speaking to him silently with your body, with your hand: "I am not afraid and I am not an enemy". </a:t>
            </a:r>
          </a:p>
          <a:p>
            <a:pPr eaLnBrk="1" hangingPunct="1">
              <a:spcBef>
                <a:spcPts val="0"/>
              </a:spcBef>
              <a:buNone/>
            </a:pPr>
            <a:r>
              <a:rPr lang="en-US" sz="1800" dirty="0">
                <a:latin typeface="Verdana" panose="020B0604030504040204" pitchFamily="34" charset="0"/>
                <a:ea typeface="Verdana" panose="020B0604030504040204" pitchFamily="34" charset="0"/>
              </a:rPr>
              <a:t>   </a:t>
            </a:r>
          </a:p>
          <a:p>
            <a:pPr eaLnBrk="1" hangingPunct="1">
              <a:spcBef>
                <a:spcPts val="0"/>
              </a:spcBef>
              <a:buNone/>
            </a:pPr>
            <a:r>
              <a:rPr lang="en-US" sz="1800" dirty="0">
                <a:latin typeface="Verdana" panose="020B0604030504040204" pitchFamily="34" charset="0"/>
                <a:ea typeface="Verdana" panose="020B0604030504040204" pitchFamily="34" charset="0"/>
              </a:rPr>
              <a:t>   Touching the other is the greatest closeness, telling him: "I am here for you"; accepting what he is, just as he is; touching the other is an act of reverence, of recognition, of veneration for the goodness of his entire person. Luke's story then moves quickly, lining up ten verbs to describe active love: he saw, had compassion, approached, poured, bandaged, loaded, carried, took care of, paid... until the tenth verb: on my return I will pay... </a:t>
            </a:r>
          </a:p>
          <a:p>
            <a:pPr eaLnBrk="1" hangingPunct="1">
              <a:spcBef>
                <a:spcPts val="0"/>
              </a:spcBef>
              <a:buNone/>
            </a:pPr>
            <a:endParaRPr lang="en-US" sz="1400" dirty="0">
              <a:latin typeface="Verdana" panose="020B0604030504040204" pitchFamily="34" charset="0"/>
              <a:ea typeface="Verdana" panose="020B0604030504040204" pitchFamily="34" charset="0"/>
            </a:endParaRPr>
          </a:p>
          <a:p>
            <a:pPr eaLnBrk="1" hangingPunct="1">
              <a:spcBef>
                <a:spcPts val="0"/>
              </a:spcBef>
              <a:buNone/>
            </a:pPr>
            <a:r>
              <a:rPr lang="en-US" sz="1800" dirty="0">
                <a:latin typeface="Verdana" panose="020B0604030504040204" pitchFamily="34" charset="0"/>
                <a:ea typeface="Verdana" panose="020B0604030504040204" pitchFamily="34" charset="0"/>
              </a:rPr>
              <a:t>   This is the new Decalogue, so that man may be promoted to man, so that the earth may be inhabited by "neighbors" and not by brigands or enemies. At the center of Jesus' message is a parable; at the center of the parable is a man; and that verb: You shall love. </a:t>
            </a:r>
            <a:r>
              <a:rPr lang="it-IT" sz="1800" dirty="0">
                <a:latin typeface="Verdana" panose="020B0604030504040204" pitchFamily="34" charset="0"/>
                <a:ea typeface="Verdana" panose="020B0604030504040204" pitchFamily="34" charset="0"/>
              </a:rPr>
              <a:t>Do so, and you </a:t>
            </a:r>
            <a:r>
              <a:rPr lang="it-IT" sz="1800" dirty="0" err="1">
                <a:latin typeface="Verdana" panose="020B0604030504040204" pitchFamily="34" charset="0"/>
                <a:ea typeface="Verdana" panose="020B0604030504040204" pitchFamily="34" charset="0"/>
              </a:rPr>
              <a:t>will</a:t>
            </a:r>
            <a:r>
              <a:rPr lang="it-IT" sz="1800" dirty="0">
                <a:latin typeface="Verdana" panose="020B0604030504040204" pitchFamily="34" charset="0"/>
                <a:ea typeface="Verdana" panose="020B0604030504040204" pitchFamily="34" charset="0"/>
              </a:rPr>
              <a:t> </a:t>
            </a:r>
            <a:r>
              <a:rPr lang="it-IT" sz="1800" dirty="0" err="1">
                <a:latin typeface="Verdana" panose="020B0604030504040204" pitchFamily="34" charset="0"/>
                <a:ea typeface="Verdana" panose="020B0604030504040204" pitchFamily="34" charset="0"/>
              </a:rPr>
              <a:t>find</a:t>
            </a:r>
            <a:r>
              <a:rPr lang="it-IT" sz="1800" dirty="0">
                <a:latin typeface="Verdana" panose="020B0604030504040204" pitchFamily="34" charset="0"/>
                <a:ea typeface="Verdana" panose="020B0604030504040204" pitchFamily="34" charset="0"/>
              </a:rPr>
              <a:t> life.</a:t>
            </a:r>
          </a:p>
          <a:p>
            <a:pPr eaLnBrk="1" hangingPunct="1">
              <a:spcBef>
                <a:spcPct val="5000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1" name="Rectangle 5">
            <a:extLst>
              <a:ext uri="{FF2B5EF4-FFF2-40B4-BE49-F238E27FC236}">
                <a16:creationId xmlns:a16="http://schemas.microsoft.com/office/drawing/2014/main" id="{78968E53-5374-2485-20B9-FA20D2AC1F78}"/>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and observe his commandments and norms, in a word, everything written in this book of the Law. These commandments that I give you today are neither too high nor too far for you.</a:t>
            </a:r>
            <a:r>
              <a:rPr lang="en-GB" altLang="it-IT" sz="1800" i="1">
                <a:solidFill>
                  <a:schemeClr val="bg1"/>
                </a:solidFill>
                <a:latin typeface="Verdana" panose="020B0604030504040204" pitchFamily="34" charset="0"/>
                <a:cs typeface="Times New Roman" panose="02020603050405020304" pitchFamily="18" charset="0"/>
              </a:rPr>
              <a:t>  (Dt 30: 10b-11)</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19D540F3-9943-CC45-4D7D-A51E11E9225C}"/>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e ti convertirai al Signore, tuo Dio, con tutto il cuore e con tutta l’anima. Questo comando che oggi ti ordino non è troppo alto per te, né troppo lontano da te.</a:t>
            </a:r>
            <a:r>
              <a:rPr lang="it-IT" altLang="it-IT" sz="1800" i="1">
                <a:solidFill>
                  <a:schemeClr val="bg1"/>
                </a:solidFill>
                <a:latin typeface="Verdana" panose="020B0604030504040204" pitchFamily="34" charset="0"/>
                <a:cs typeface="Times New Roman" panose="02020603050405020304" pitchFamily="18" charset="0"/>
              </a:rPr>
              <a:t> (Dt 30, 10b-11)</a:t>
            </a:r>
          </a:p>
        </p:txBody>
      </p:sp>
      <p:pic>
        <p:nvPicPr>
          <p:cNvPr id="7233" name="Picture 65">
            <a:extLst>
              <a:ext uri="{FF2B5EF4-FFF2-40B4-BE49-F238E27FC236}">
                <a16:creationId xmlns:a16="http://schemas.microsoft.com/office/drawing/2014/main" id="{78E899F7-2C62-9D8E-DBA5-F22B89F17A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463675"/>
            <a:ext cx="8839200" cy="3930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7090" name="Rectangle 2">
            <a:extLst>
              <a:ext uri="{FF2B5EF4-FFF2-40B4-BE49-F238E27FC236}">
                <a16:creationId xmlns:a16="http://schemas.microsoft.com/office/drawing/2014/main" id="{F08B01CD-ED5B-2AF9-E226-7AE6BB4DA17E}"/>
              </a:ext>
            </a:extLst>
          </p:cNvPr>
          <p:cNvSpPr>
            <a:spLocks noGrp="1" noChangeArrowheads="1"/>
          </p:cNvSpPr>
          <p:nvPr>
            <p:ph type="title"/>
          </p:nvPr>
        </p:nvSpPr>
        <p:spPr>
          <a:xfrm>
            <a:off x="0" y="7620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Non è nel cielo, perché tu dica: “Chi salirà per noi in cielo, per prendercelo e farcelo udire, affinché possiamo eseguirlo?”. Non è di là dal mare, perché tu dica: “Chi attraverserà per noi il mare, per prendercelo e farcelo udire, affinché possiamo eseguirlo?”.  </a:t>
            </a:r>
            <a:r>
              <a:rPr lang="it-IT" altLang="it-IT" sz="1800" i="1">
                <a:solidFill>
                  <a:schemeClr val="bg1"/>
                </a:solidFill>
                <a:latin typeface="Verdana" panose="020B0604030504040204" pitchFamily="34" charset="0"/>
                <a:cs typeface="Times New Roman" panose="02020603050405020304" pitchFamily="18" charset="0"/>
              </a:rPr>
              <a:t>(Dt 30, 12-13)</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17092" name="Rectangle 4">
            <a:extLst>
              <a:ext uri="{FF2B5EF4-FFF2-40B4-BE49-F238E27FC236}">
                <a16:creationId xmlns:a16="http://schemas.microsoft.com/office/drawing/2014/main" id="{C90523A9-62EF-A5C9-F0B7-B1B7BFE360B1}"/>
              </a:ext>
            </a:extLst>
          </p:cNvPr>
          <p:cNvSpPr>
            <a:spLocks noChangeArrowheads="1"/>
          </p:cNvSpPr>
          <p:nvPr/>
        </p:nvSpPr>
        <p:spPr bwMode="auto">
          <a:xfrm>
            <a:off x="0" y="4876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They are not in heaven that you should say: "Who will go up to heaven to get these commandments that we may hear them and put them into practice." Neither are they at the other side of the sea for you to say: </a:t>
            </a:r>
          </a:p>
          <a:p>
            <a:r>
              <a:rPr lang="en-GB" altLang="it-IT" sz="1800" i="1">
                <a:solidFill>
                  <a:schemeClr val="bg1"/>
                </a:solidFill>
                <a:latin typeface="Verdana" panose="020B0604030504040204" pitchFamily="34" charset="0"/>
                <a:cs typeface="Times New Roman" panose="02020603050405020304" pitchFamily="18" charset="0"/>
              </a:rPr>
              <a:t>(Dt 30: 12-13a)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0402" name="Rectangle 1026">
            <a:extLst>
              <a:ext uri="{FF2B5EF4-FFF2-40B4-BE49-F238E27FC236}">
                <a16:creationId xmlns:a16="http://schemas.microsoft.com/office/drawing/2014/main" id="{89F4572C-21AF-BB3A-4D26-49EA163B50EF}"/>
              </a:ext>
            </a:extLst>
          </p:cNvPr>
          <p:cNvSpPr>
            <a:spLocks noGrp="1" noChangeArrowheads="1"/>
          </p:cNvSpPr>
          <p:nvPr>
            <p:ph type="title"/>
          </p:nvPr>
        </p:nvSpPr>
        <p:spPr>
          <a:xfrm>
            <a:off x="0" y="7620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Anzi, questa parola è molto vicina a te, è nella tua bocca e nel tuo cuore, perché tu la metta in pratica». </a:t>
            </a:r>
            <a:r>
              <a:rPr lang="en-GB" altLang="it-IT" sz="1800" i="1">
                <a:solidFill>
                  <a:schemeClr val="bg1"/>
                </a:solidFill>
                <a:latin typeface="Verdana" panose="020B0604030504040204" pitchFamily="34" charset="0"/>
                <a:cs typeface="Times New Roman" panose="02020603050405020304" pitchFamily="18" charset="0"/>
              </a:rPr>
              <a:t>(Dt 30, 14)</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30404" name="Rectangle 1028">
            <a:extLst>
              <a:ext uri="{FF2B5EF4-FFF2-40B4-BE49-F238E27FC236}">
                <a16:creationId xmlns:a16="http://schemas.microsoft.com/office/drawing/2014/main" id="{E14D30EE-4F01-9A4F-33FF-63512CBF0531}"/>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 "Who will cross to the other side and bring them to us, that we may hear them and put them into practice." On the contrary, my word is very near you; it is already in your mouth and in your heart, so that you can put it into practice”. </a:t>
            </a:r>
            <a:r>
              <a:rPr lang="it-IT" altLang="it-IT" sz="1800" i="1">
                <a:solidFill>
                  <a:schemeClr val="bg1"/>
                </a:solidFill>
                <a:latin typeface="Verdana" panose="020B0604030504040204" pitchFamily="34" charset="0"/>
                <a:cs typeface="Times New Roman" panose="02020603050405020304" pitchFamily="18" charset="0"/>
              </a:rPr>
              <a:t>(Dt 30:13b-14)</a:t>
            </a:r>
          </a:p>
        </p:txBody>
      </p:sp>
      <p:pic>
        <p:nvPicPr>
          <p:cNvPr id="230405" name="Picture 1029">
            <a:extLst>
              <a:ext uri="{FF2B5EF4-FFF2-40B4-BE49-F238E27FC236}">
                <a16:creationId xmlns:a16="http://schemas.microsoft.com/office/drawing/2014/main" id="{A8DB5F07-16AC-2AE4-F453-5A8DB8124E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676400"/>
            <a:ext cx="1295400" cy="11890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1079E4B-1B15-025F-EF44-68D5AA750B71}"/>
              </a:ext>
            </a:extLst>
          </p:cNvPr>
          <p:cNvSpPr>
            <a:spLocks noGrp="1" noChangeArrowheads="1"/>
          </p:cNvSpPr>
          <p:nvPr>
            <p:ph type="title"/>
          </p:nvPr>
        </p:nvSpPr>
        <p:spPr>
          <a:xfrm>
            <a:off x="4572000" y="1371600"/>
            <a:ext cx="3505200" cy="5334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COLOSSIANS </a:t>
            </a:r>
          </a:p>
        </p:txBody>
      </p:sp>
      <p:sp>
        <p:nvSpPr>
          <p:cNvPr id="202765" name="Rectangle 13">
            <a:extLst>
              <a:ext uri="{FF2B5EF4-FFF2-40B4-BE49-F238E27FC236}">
                <a16:creationId xmlns:a16="http://schemas.microsoft.com/office/drawing/2014/main" id="{9F5CEAFB-4EF7-51E8-5AE2-EE99BF935BA8}"/>
              </a:ext>
            </a:extLst>
          </p:cNvPr>
          <p:cNvSpPr>
            <a:spLocks noChangeArrowheads="1"/>
          </p:cNvSpPr>
          <p:nvPr/>
        </p:nvSpPr>
        <p:spPr bwMode="auto">
          <a:xfrm>
            <a:off x="762000" y="0"/>
            <a:ext cx="7848600" cy="1079500"/>
          </a:xfrm>
          <a:prstGeom prst="rect">
            <a:avLst/>
          </a:prstGeom>
          <a:solidFill>
            <a:srgbClr val="008000"/>
          </a:solidFill>
          <a:ln w="9525">
            <a:solidFill>
              <a:srgbClr val="008000"/>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chemeClr val="bg1"/>
                </a:solidFill>
                <a:effectLst>
                  <a:outerShdw blurRad="38100" dist="38100" dir="2700000" algn="tl">
                    <a:srgbClr val="000000"/>
                  </a:outerShdw>
                </a:effectLst>
                <a:latin typeface="Verdana" panose="020B0604030504040204" pitchFamily="34" charset="0"/>
              </a:rPr>
              <a:t>LA PAROLA DI DIO                                                   </a:t>
            </a:r>
            <a:r>
              <a:rPr lang="en-GB" altLang="it-IT" sz="16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chemeClr val="bg1"/>
                </a:solidFill>
                <a:effectLst>
                  <a:outerShdw blurRad="38100" dist="38100" dir="2700000" algn="tl">
                    <a:srgbClr val="000000"/>
                  </a:outerShdw>
                </a:effectLst>
                <a:latin typeface="Verdana" panose="020B0604030504040204" pitchFamily="34" charset="0"/>
              </a:rPr>
              <a:t>PARLA AL NOSTRO </a:t>
            </a:r>
            <a:r>
              <a:rPr lang="en-GB" altLang="it-IT" sz="16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chemeClr val="bg1"/>
                </a:solidFill>
                <a:effectLst>
                  <a:outerShdw blurRad="38100" dist="38100" dir="2700000" algn="tl">
                    <a:srgbClr val="000000"/>
                  </a:outerShdw>
                </a:effectLst>
                <a:latin typeface="Verdana" panose="020B0604030504040204" pitchFamily="34" charset="0"/>
              </a:rPr>
              <a:t>CUORE                                                                                      </a:t>
            </a:r>
            <a:r>
              <a:rPr lang="it-IT" altLang="it-IT" sz="16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p>
          <a:p>
            <a:pPr eaLnBrk="1" hangingPunct="1">
              <a:spcBef>
                <a:spcPct val="0"/>
              </a:spcBef>
              <a:buFontTx/>
              <a:buNone/>
            </a:pPr>
            <a:endParaRPr lang="it-IT" altLang="it-IT" sz="1600">
              <a:solidFill>
                <a:schemeClr val="bg1"/>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9FE8C3A6-CA00-4A00-85C1-4E459DEC79F4}"/>
              </a:ext>
            </a:extLst>
          </p:cNvPr>
          <p:cNvSpPr>
            <a:spLocks noChangeArrowheads="1"/>
          </p:cNvSpPr>
          <p:nvPr/>
        </p:nvSpPr>
        <p:spPr bwMode="auto">
          <a:xfrm>
            <a:off x="1295400" y="1447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COLOSSESI</a:t>
            </a:r>
          </a:p>
        </p:txBody>
      </p:sp>
      <p:sp>
        <p:nvSpPr>
          <p:cNvPr id="11269" name="Rectangle 205">
            <a:extLst>
              <a:ext uri="{FF2B5EF4-FFF2-40B4-BE49-F238E27FC236}">
                <a16:creationId xmlns:a16="http://schemas.microsoft.com/office/drawing/2014/main" id="{A416CFDD-6BBE-2B05-B9A4-5D8F2F91D4F1}"/>
              </a:ext>
            </a:extLst>
          </p:cNvPr>
          <p:cNvSpPr>
            <a:spLocks noChangeArrowheads="1"/>
          </p:cNvSpPr>
          <p:nvPr/>
        </p:nvSpPr>
        <p:spPr bwMode="auto">
          <a:xfrm>
            <a:off x="1295400" y="1981200"/>
            <a:ext cx="3276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Cristo Gesù è immagine del Dio invisibile, primogenito di tutta la creazione,</a:t>
            </a:r>
            <a:r>
              <a:rPr lang="it-IT" altLang="it-IT" sz="1800" i="1">
                <a:solidFill>
                  <a:srgbClr val="000000"/>
                </a:solidFill>
                <a:latin typeface="Verdana" panose="020B0604030504040204" pitchFamily="34" charset="0"/>
                <a:cs typeface="Times New Roman" panose="02020603050405020304" pitchFamily="18" charset="0"/>
              </a:rPr>
              <a:t> (Col 1, 15) </a:t>
            </a:r>
          </a:p>
        </p:txBody>
      </p:sp>
      <p:sp>
        <p:nvSpPr>
          <p:cNvPr id="11270" name="Rectangle 206">
            <a:extLst>
              <a:ext uri="{FF2B5EF4-FFF2-40B4-BE49-F238E27FC236}">
                <a16:creationId xmlns:a16="http://schemas.microsoft.com/office/drawing/2014/main" id="{DAF0CC45-92FB-1C83-1CEA-F416C97DC95F}"/>
              </a:ext>
            </a:extLst>
          </p:cNvPr>
          <p:cNvSpPr>
            <a:spLocks noChangeArrowheads="1"/>
          </p:cNvSpPr>
          <p:nvPr/>
        </p:nvSpPr>
        <p:spPr bwMode="auto">
          <a:xfrm>
            <a:off x="4572000" y="1981200"/>
            <a:ext cx="3429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Jesus Christ is the image of the unseen God, and for all creation he is the firstborn,</a:t>
            </a:r>
            <a:r>
              <a:rPr lang="en-GB" altLang="it-IT" sz="1800" i="1">
                <a:solidFill>
                  <a:srgbClr val="000000"/>
                </a:solidFill>
                <a:latin typeface="Verdana" panose="020B0604030504040204" pitchFamily="34" charset="0"/>
                <a:cs typeface="Times New Roman" panose="02020603050405020304" pitchFamily="18" charset="0"/>
              </a:rPr>
              <a:t> (Col 1: 15) </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38F42054-AD68-C970-258D-407A5D80BB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51" name="Picture 187">
            <a:extLst>
              <a:ext uri="{FF2B5EF4-FFF2-40B4-BE49-F238E27FC236}">
                <a16:creationId xmlns:a16="http://schemas.microsoft.com/office/drawing/2014/main" id="{FB76F81F-3FB1-EFC1-EE65-BD35C6A527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3276600"/>
            <a:ext cx="2028825" cy="2895600"/>
          </a:xfrm>
          <a:prstGeom prst="rect">
            <a:avLst/>
          </a:prstGeom>
          <a:noFill/>
          <a:extLst>
            <a:ext uri="{909E8E84-426E-40DD-AFC4-6F175D3DCCD1}">
              <a14:hiddenFill xmlns:a14="http://schemas.microsoft.com/office/drawing/2010/main">
                <a:solidFill>
                  <a:srgbClr val="FFFFFF"/>
                </a:solidFill>
              </a14:hiddenFill>
            </a:ext>
          </a:extLst>
        </p:spPr>
      </p:pic>
      <p:pic>
        <p:nvPicPr>
          <p:cNvPr id="11452" name="Picture 188">
            <a:extLst>
              <a:ext uri="{FF2B5EF4-FFF2-40B4-BE49-F238E27FC236}">
                <a16:creationId xmlns:a16="http://schemas.microsoft.com/office/drawing/2014/main" id="{B96CD5BD-60C5-9D1D-2300-911FE3BE103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3352800"/>
            <a:ext cx="3276600" cy="2819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2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135C4EE8-86A9-DDBD-C3CA-7D1C4B55EF3B}"/>
              </a:ext>
            </a:extLst>
          </p:cNvPr>
          <p:cNvSpPr>
            <a:spLocks noGrp="1" noChangeArrowheads="1"/>
          </p:cNvSpPr>
          <p:nvPr>
            <p:ph type="title"/>
          </p:nvPr>
        </p:nvSpPr>
        <p:spPr>
          <a:xfrm>
            <a:off x="0" y="838200"/>
            <a:ext cx="9144000" cy="8382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perché in lui furono create tutte le cose nei cieli e sulla terra, quelle visibili e quelle invisibili: Troni, Dominazioni, Principati e Potenze. Tutte le cose sono state create per mezzo di lui e in vista di lui.</a:t>
            </a:r>
            <a:r>
              <a:rPr lang="it-IT" altLang="it-IT" sz="1800" i="1">
                <a:solidFill>
                  <a:schemeClr val="bg1"/>
                </a:solidFill>
                <a:latin typeface="Verdana" panose="020B0604030504040204" pitchFamily="34" charset="0"/>
                <a:cs typeface="Times New Roman" panose="02020603050405020304" pitchFamily="18" charset="0"/>
              </a:rPr>
              <a:t> (Col 1, 16)</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0B692765-01BB-9698-121B-3A87975E8C90}"/>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 for in him all things were created, in heaven and on earth, visible and invisible: thrones, rulers, authorities, powers...All was made through him and for him.</a:t>
            </a:r>
            <a:r>
              <a:rPr lang="en-GB" altLang="it-IT" sz="1800" i="1">
                <a:solidFill>
                  <a:schemeClr val="bg1"/>
                </a:solidFill>
                <a:latin typeface="Verdana" panose="020B0604030504040204" pitchFamily="34" charset="0"/>
                <a:cs typeface="Times New Roman" panose="02020603050405020304" pitchFamily="18" charset="0"/>
              </a:rPr>
              <a:t> (Col 1: 16)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3538" name="Rectangle 2">
            <a:extLst>
              <a:ext uri="{FF2B5EF4-FFF2-40B4-BE49-F238E27FC236}">
                <a16:creationId xmlns:a16="http://schemas.microsoft.com/office/drawing/2014/main" id="{70E48A1A-2AB0-1BE6-69D4-60764367CAA8}"/>
              </a:ext>
            </a:extLst>
          </p:cNvPr>
          <p:cNvSpPr>
            <a:spLocks noGrp="1" noChangeArrowheads="1"/>
          </p:cNvSpPr>
          <p:nvPr>
            <p:ph type="title"/>
          </p:nvPr>
        </p:nvSpPr>
        <p:spPr>
          <a:xfrm>
            <a:off x="0" y="6858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Egli è prima di tutte le cose e tutte in lui sussistono. Egli è anche il capo del corpo, della Chiesa. Egli è principio, primogenito di quelli che risorgono dai morti, perché sia lui ad avere il primato su tutte le cose.</a:t>
            </a:r>
            <a:r>
              <a:rPr lang="it-IT" altLang="it-IT" sz="1800" i="1">
                <a:solidFill>
                  <a:srgbClr val="FFFFFF"/>
                </a:solidFill>
                <a:latin typeface="Verdana" panose="020B0604030504040204" pitchFamily="34" charset="0"/>
                <a:cs typeface="Times New Roman" panose="02020603050405020304" pitchFamily="18" charset="0"/>
              </a:rPr>
              <a:t> (Col 1, 17-18)</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93540" name="Rectangle 4">
            <a:extLst>
              <a:ext uri="{FF2B5EF4-FFF2-40B4-BE49-F238E27FC236}">
                <a16:creationId xmlns:a16="http://schemas.microsoft.com/office/drawing/2014/main" id="{186060CE-55F8-0DE3-64CA-21520595FD46}"/>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He is before all and all things hold together in him. And he is the head of the body, that is the Church, for he is the first, the first raised from the dead that he may be the first in everything,</a:t>
            </a:r>
            <a:r>
              <a:rPr lang="en-GB" altLang="it-IT" sz="1800" i="1">
                <a:solidFill>
                  <a:srgbClr val="FFFFFF"/>
                </a:solidFill>
                <a:latin typeface="Verdana" panose="020B0604030504040204" pitchFamily="34" charset="0"/>
                <a:cs typeface="Times New Roman" panose="02020603050405020304" pitchFamily="18" charset="0"/>
              </a:rPr>
              <a:t>  (Col 1: 17-18)</a:t>
            </a:r>
            <a:r>
              <a:rPr lang="it-IT" altLang="it-IT" sz="1800" i="1">
                <a:solidFill>
                  <a:srgbClr val="FFFFFF"/>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1426" name="Rectangle 2">
            <a:extLst>
              <a:ext uri="{FF2B5EF4-FFF2-40B4-BE49-F238E27FC236}">
                <a16:creationId xmlns:a16="http://schemas.microsoft.com/office/drawing/2014/main" id="{3309D38E-9A36-3C00-DDC8-C6AE550C8079}"/>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È piaciuto infatti a Dio che abiti in lui tutta la pienezza e che per mezzo di lui e in vista di lui siano riconciliate tutte le cose, avendo pacificato con il sangue della sua croce sia le cose che stanno sulla terra, sia quelle che stanno nei cieli. </a:t>
            </a:r>
            <a:r>
              <a:rPr lang="it-IT" altLang="it-IT" sz="1800" i="1">
                <a:solidFill>
                  <a:srgbClr val="FFFFFF"/>
                </a:solidFill>
                <a:latin typeface="Verdana" panose="020B0604030504040204" pitchFamily="34" charset="0"/>
                <a:cs typeface="Times New Roman" panose="02020603050405020304" pitchFamily="18" charset="0"/>
              </a:rPr>
              <a:t>(Col 1, 19-20)</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31428" name="Rectangle 4">
            <a:extLst>
              <a:ext uri="{FF2B5EF4-FFF2-40B4-BE49-F238E27FC236}">
                <a16:creationId xmlns:a16="http://schemas.microsoft.com/office/drawing/2014/main" id="{2FDC6B71-5B60-8BD3-9345-38DF684CE0B4}"/>
              </a:ext>
            </a:extLst>
          </p:cNvPr>
          <p:cNvSpPr>
            <a:spLocks noChangeArrowheads="1"/>
          </p:cNvSpPr>
          <p:nvPr/>
        </p:nvSpPr>
        <p:spPr bwMode="auto">
          <a:xfrm>
            <a:off x="0" y="54864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for God was pleased to let fullness dwell in him. Through him God willed to reconcile all things to himself, and through him, through his blood shed on the cross, God establishes peace, on earth as in Heaven.</a:t>
            </a:r>
            <a:r>
              <a:rPr lang="en-GB" altLang="it-IT" sz="1800" i="1">
                <a:solidFill>
                  <a:srgbClr val="FFFFFF"/>
                </a:solidFill>
                <a:latin typeface="Verdana" panose="020B0604030504040204" pitchFamily="34" charset="0"/>
                <a:cs typeface="Times New Roman" panose="02020603050405020304" pitchFamily="18" charset="0"/>
              </a:rPr>
              <a:t> </a:t>
            </a:r>
          </a:p>
          <a:p>
            <a:r>
              <a:rPr lang="it-IT" altLang="it-IT" sz="1800" i="1">
                <a:solidFill>
                  <a:srgbClr val="FFFFFF"/>
                </a:solidFill>
                <a:latin typeface="Verdana" panose="020B0604030504040204" pitchFamily="34" charset="0"/>
                <a:cs typeface="Times New Roman" panose="02020603050405020304" pitchFamily="18" charset="0"/>
              </a:rPr>
              <a:t>(Col 1: 19-20)</a:t>
            </a:r>
            <a:endParaRPr lang="it-IT" altLang="it-IT" sz="1800">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80690</TotalTime>
  <Words>3110</Words>
  <Application>Microsoft Office PowerPoint</Application>
  <PresentationFormat>Presentazione su schermo (4:3)</PresentationFormat>
  <Paragraphs>102</Paragraphs>
  <Slides>21</Slides>
  <Notes>7</Notes>
  <HiddenSlides>0</HiddenSlides>
  <MMClips>1</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21</vt:i4>
      </vt:variant>
    </vt:vector>
  </HeadingPairs>
  <TitlesOfParts>
    <vt:vector size="32" baseType="lpstr">
      <vt:lpstr>Comic Sans MS</vt:lpstr>
      <vt:lpstr>Arial</vt:lpstr>
      <vt:lpstr>Times New Roman</vt:lpstr>
      <vt:lpstr>Tw Cen MT Condensed Extra Bold</vt:lpstr>
      <vt:lpstr>Harrington</vt:lpstr>
      <vt:lpstr>Verdana</vt:lpstr>
      <vt:lpstr>Tahoma</vt:lpstr>
      <vt:lpstr>Arial Unicode MS</vt:lpstr>
      <vt:lpstr>HelveticaNeue</vt:lpstr>
      <vt:lpstr>Courier New</vt:lpstr>
      <vt:lpstr>Struttura predefinita</vt:lpstr>
      <vt:lpstr>Presentazione standard di PowerPoint</vt:lpstr>
      <vt:lpstr>Presentazione standard di PowerPoint</vt:lpstr>
      <vt:lpstr>Presentazione standard di PowerPoint</vt:lpstr>
      <vt:lpstr>Non è nel cielo, perché tu dica: “Chi salirà per noi in cielo, per prendercelo e farcelo udire, affinché possiamo eseguirlo?”. Non è di là dal mare, perché tu dica: “Chi attraverserà per noi il mare, per prendercelo e farcelo udire, affinché possiamo eseguirlo?”.  (Dt 30, 12-13) </vt:lpstr>
      <vt:lpstr>Anzi, questa parola è molto vicina a te, è nella tua bocca e nel tuo cuore, perché tu la metta in pratica». (Dt 30, 14) </vt:lpstr>
      <vt:lpstr>LETTER TO THE COLOSSIANS </vt:lpstr>
      <vt:lpstr>perché in lui furono create tutte le cose nei cieli e sulla terra, quelle visibili e quelle invisibili: Troni, Dominazioni, Principati e Potenze. Tutte le cose sono state create per mezzo di lui e in vista di lui. (Col 1, 16) </vt:lpstr>
      <vt:lpstr>Egli è prima di tutte le cose e tutte in lui sussistono. Egli è anche il capo del corpo, della Chiesa. Egli è principio, primogenito di quelli che risorgono dai morti, perché sia lui ad avere il primato su tutte le cose. (Col 1, 17-18) </vt:lpstr>
      <vt:lpstr>È piaciuto infatti a Dio che abiti in lui tutta la pienezza e che per mezzo di lui e in vista di lui siano riconciliate tutte le cose, avendo pacificato con il sangue della sua croce sia le cose che stanno sulla terra, sia quelle che stanno nei cieli. (Col 1, 19-20)</vt:lpstr>
      <vt:lpstr>GOSPEL ACCORD. TO LUKE</vt:lpstr>
      <vt:lpstr>Presentazione standard di PowerPoint</vt:lpstr>
      <vt:lpstr>Presentazione standard di PowerPoint</vt:lpstr>
      <vt:lpstr>lo percossero a sangue e se ne andarono, lasciandolo mezzo morto. Per caso, un sacerdote scendeva per quella medesima strada e, quando lo vide, passò oltre. Anche un levìta, giunto in quel luogo, vide e passò oltre.  (Lc 10, 30b-32)</vt:lpstr>
      <vt:lpstr>Invece un Samaritano, che era in viaggio, passandogli accanto, vide e ne ebbe compassione. Gli si fece vicino, gli fasciò le ferite, versandovi olio e vino; poi lo caricò sulla sua cavalcatura, lo portò in un albergo e si prese cura di lui. (Lc 10, 33-34) </vt:lpstr>
      <vt:lpstr> Il giorno seguente, tirò fuori due denari e li diede all’albergatore, dicendo: “Abbi cura di lui; ciò che spenderai in più, te lo pagherò al mio ritorno”.  (Lc 10, 35)</vt:lpstr>
      <vt:lpstr>Chi di questi tre ti sembra sia stato prossimo di colui che è caduto nelle mani dei briganti?». Quello rispose: «Chi ha avuto compassione di lui». Gesù gli disse: «Va’ e anche tu fa’ così». (Lc 10, 36-37)</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3580</cp:revision>
  <dcterms:created xsi:type="dcterms:W3CDTF">2007-05-09T13:51:32Z</dcterms:created>
  <dcterms:modified xsi:type="dcterms:W3CDTF">2025-07-08T04:54:42Z</dcterms:modified>
</cp:coreProperties>
</file>