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91" r:id="rId5"/>
    <p:sldId id="798" r:id="rId6"/>
    <p:sldId id="337" r:id="rId7"/>
    <p:sldId id="743" r:id="rId8"/>
    <p:sldId id="793" r:id="rId9"/>
    <p:sldId id="797" r:id="rId10"/>
    <p:sldId id="694" r:id="rId11"/>
    <p:sldId id="319" r:id="rId12"/>
    <p:sldId id="624" r:id="rId13"/>
    <p:sldId id="795" r:id="rId14"/>
    <p:sldId id="796" r:id="rId15"/>
    <p:sldId id="799" r:id="rId16"/>
    <p:sldId id="288" r:id="rId17"/>
    <p:sldId id="728" r:id="rId18"/>
    <p:sldId id="724" r:id="rId19"/>
    <p:sldId id="800"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3333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8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B3C4A56-A7A6-720A-800A-0FF5CF88141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5E1E42F-24C6-5FFA-F25A-B8FAC4C4AFA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01EBFA4D-E1FA-3F09-EBFB-B6D98192CD36}"/>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0ACADF76-578F-11B6-9D0A-F8F775E80F09}"/>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06A1A2DA-F8F0-43D2-860E-99C990F9790A}"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0A07CA65-F2B2-4F20-4313-6EAB91277D4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EAE89903-6A6F-A670-9AA1-D9456638E579}"/>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D2C53D68-C5FB-80A9-B92C-558EF23905E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13553C0F-F70B-56B2-5228-DD98B4AE8821}"/>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D82309A4-FD93-85F1-786C-0DBC3E324AAA}"/>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9DB0B987-8038-44BE-E2BE-25BC22CF368E}"/>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C901738-8116-45AB-B306-E3180AAA9891}"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C770DC6F-7FA8-94DA-93FE-51C9C203F7B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EBA8EDF-5571-4E4C-AE70-CC4E32A0D49A}"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D44D9042-0CB1-89F9-66BE-92F267F1C1D5}"/>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1B8C1A85-7FF4-DED9-973D-07B98CE750F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74370034-D68A-AE02-EA1B-95EC3BB3B58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64E4C93-ED4A-4658-95EC-67BAD5D5D945}"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E71D822C-7C12-723C-6F5A-A6A0A9ED4A48}"/>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BD3482CD-3618-85F4-87CA-F3E65FAC964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77F37FA7-40B0-924C-A25E-44D118EEA66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35D207F-FE1F-457C-B8E9-28F40CC229DF}"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1995DC3A-9433-249B-20BE-EFCAFA45F46D}"/>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94DBA472-5316-CD32-24ED-B4B25A389AE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E206C62-921B-EC29-BE7B-9F2B5BF732B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5EB20D9-D4A5-4F22-A734-7B099FCDBF20}"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A6D75AB8-D993-ACA7-41DA-F4D13028339E}"/>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3E7EC22D-611B-62B3-AFDA-ACE995979A17}"/>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19FC1234-0FBA-026E-A6F1-413CC2FAB6F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AD8A4EB-E614-4652-8D47-CF6169056366}"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93B07D06-0260-3F8F-462A-842DBA718D62}"/>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8306330D-A870-80D8-2176-FE1400A7FEAB}"/>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3062899F-2E25-CE5D-40B4-F921316DCB2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E076B3B-E59F-454D-95F7-F3D2E2BDE0F9}" type="slidenum">
              <a:rPr lang="it-IT" altLang="it-IT" sz="1200"/>
              <a:pPr algn="r"/>
              <a:t>16</a:t>
            </a:fld>
            <a:endParaRPr lang="it-IT" altLang="it-IT" sz="1200"/>
          </a:p>
        </p:txBody>
      </p:sp>
      <p:sp>
        <p:nvSpPr>
          <p:cNvPr id="30723" name="Rectangle 2">
            <a:extLst>
              <a:ext uri="{FF2B5EF4-FFF2-40B4-BE49-F238E27FC236}">
                <a16:creationId xmlns:a16="http://schemas.microsoft.com/office/drawing/2014/main" id="{E9A15F71-9443-BF99-D7B4-211594D5A9B1}"/>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D140A462-B440-D7CD-486B-1A0019F4310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DA6004D7-09E7-5705-0F8F-08F07DCCAB7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653B6F2-0D72-4AD3-85E2-5E1E3B19C3C8}"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CE2F2C6F-47D8-9CC5-E5E4-A8CEFFCCE4A5}"/>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8DDEF1C5-00C3-16D7-331F-DA2EE9CD913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4FB58F27-2307-2CD6-657D-7D0921B80AB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3450F8C-2021-9403-0D86-675C8A10135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85B1155-5C69-0FF8-D6BD-050B89FBEC88}"/>
              </a:ext>
            </a:extLst>
          </p:cNvPr>
          <p:cNvSpPr>
            <a:spLocks noGrp="1" noChangeArrowheads="1"/>
          </p:cNvSpPr>
          <p:nvPr>
            <p:ph type="sldNum" sz="quarter" idx="12"/>
          </p:nvPr>
        </p:nvSpPr>
        <p:spPr>
          <a:ln/>
        </p:spPr>
        <p:txBody>
          <a:bodyPr/>
          <a:lstStyle>
            <a:lvl1pPr>
              <a:defRPr/>
            </a:lvl1pPr>
          </a:lstStyle>
          <a:p>
            <a:fld id="{0430331D-53DC-4908-BC5F-FD8DDD04F01A}" type="slidenum">
              <a:rPr lang="it-IT" altLang="it-IT"/>
              <a:pPr/>
              <a:t>‹N›</a:t>
            </a:fld>
            <a:endParaRPr lang="it-IT" altLang="it-IT"/>
          </a:p>
        </p:txBody>
      </p:sp>
    </p:spTree>
    <p:extLst>
      <p:ext uri="{BB962C8B-B14F-4D97-AF65-F5344CB8AC3E}">
        <p14:creationId xmlns:p14="http://schemas.microsoft.com/office/powerpoint/2010/main" val="359476643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FC8DFDAA-DD72-CFB7-C649-F510FA6B3AF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50911FC-0323-3B22-3EC2-BDEB51E270D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3B3A3ED-5CB4-9B91-D3FE-4434DC2B8BC4}"/>
              </a:ext>
            </a:extLst>
          </p:cNvPr>
          <p:cNvSpPr>
            <a:spLocks noGrp="1" noChangeArrowheads="1"/>
          </p:cNvSpPr>
          <p:nvPr>
            <p:ph type="sldNum" sz="quarter" idx="12"/>
          </p:nvPr>
        </p:nvSpPr>
        <p:spPr>
          <a:ln/>
        </p:spPr>
        <p:txBody>
          <a:bodyPr/>
          <a:lstStyle>
            <a:lvl1pPr>
              <a:defRPr/>
            </a:lvl1pPr>
          </a:lstStyle>
          <a:p>
            <a:fld id="{DD925113-3356-4F07-A894-8AD35473F32A}" type="slidenum">
              <a:rPr lang="it-IT" altLang="it-IT"/>
              <a:pPr/>
              <a:t>‹N›</a:t>
            </a:fld>
            <a:endParaRPr lang="it-IT" altLang="it-IT"/>
          </a:p>
        </p:txBody>
      </p:sp>
    </p:spTree>
    <p:extLst>
      <p:ext uri="{BB962C8B-B14F-4D97-AF65-F5344CB8AC3E}">
        <p14:creationId xmlns:p14="http://schemas.microsoft.com/office/powerpoint/2010/main" val="292347932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28EFB18-4D1E-AB09-EB2B-B5C29AF8066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3F25B12-9EF1-DFF4-5FEE-3782F7B5D91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4ADB187-7E7B-BDDD-ACE1-3DD300A9B653}"/>
              </a:ext>
            </a:extLst>
          </p:cNvPr>
          <p:cNvSpPr>
            <a:spLocks noGrp="1" noChangeArrowheads="1"/>
          </p:cNvSpPr>
          <p:nvPr>
            <p:ph type="sldNum" sz="quarter" idx="12"/>
          </p:nvPr>
        </p:nvSpPr>
        <p:spPr>
          <a:ln/>
        </p:spPr>
        <p:txBody>
          <a:bodyPr/>
          <a:lstStyle>
            <a:lvl1pPr>
              <a:defRPr/>
            </a:lvl1pPr>
          </a:lstStyle>
          <a:p>
            <a:fld id="{1214B978-B6C1-4A97-9FE0-0C9D18ECF147}" type="slidenum">
              <a:rPr lang="it-IT" altLang="it-IT"/>
              <a:pPr/>
              <a:t>‹N›</a:t>
            </a:fld>
            <a:endParaRPr lang="it-IT" altLang="it-IT"/>
          </a:p>
        </p:txBody>
      </p:sp>
    </p:spTree>
    <p:extLst>
      <p:ext uri="{BB962C8B-B14F-4D97-AF65-F5344CB8AC3E}">
        <p14:creationId xmlns:p14="http://schemas.microsoft.com/office/powerpoint/2010/main" val="1039286947"/>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3A45C71-E5C3-265F-88BF-684B3835204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2C65C6C-3BF0-E8B0-D679-359081EFFCD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F9DB726-0E56-6279-221A-6D9DA4511617}"/>
              </a:ext>
            </a:extLst>
          </p:cNvPr>
          <p:cNvSpPr>
            <a:spLocks noGrp="1" noChangeArrowheads="1"/>
          </p:cNvSpPr>
          <p:nvPr>
            <p:ph type="sldNum" sz="quarter" idx="12"/>
          </p:nvPr>
        </p:nvSpPr>
        <p:spPr>
          <a:ln/>
        </p:spPr>
        <p:txBody>
          <a:bodyPr/>
          <a:lstStyle>
            <a:lvl1pPr>
              <a:defRPr/>
            </a:lvl1pPr>
          </a:lstStyle>
          <a:p>
            <a:fld id="{784C779E-F79F-4F29-8CDF-F412D97B43CE}" type="slidenum">
              <a:rPr lang="it-IT" altLang="it-IT"/>
              <a:pPr/>
              <a:t>‹N›</a:t>
            </a:fld>
            <a:endParaRPr lang="it-IT" altLang="it-IT"/>
          </a:p>
        </p:txBody>
      </p:sp>
    </p:spTree>
    <p:extLst>
      <p:ext uri="{BB962C8B-B14F-4D97-AF65-F5344CB8AC3E}">
        <p14:creationId xmlns:p14="http://schemas.microsoft.com/office/powerpoint/2010/main" val="120339354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3844642-88FF-317F-3C04-7A06BED9B16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8E82BEB-0597-A9C0-F7D3-71F01170C53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7997582-4893-1A98-784D-FD7FED74E7DB}"/>
              </a:ext>
            </a:extLst>
          </p:cNvPr>
          <p:cNvSpPr>
            <a:spLocks noGrp="1" noChangeArrowheads="1"/>
          </p:cNvSpPr>
          <p:nvPr>
            <p:ph type="sldNum" sz="quarter" idx="12"/>
          </p:nvPr>
        </p:nvSpPr>
        <p:spPr>
          <a:ln/>
        </p:spPr>
        <p:txBody>
          <a:bodyPr/>
          <a:lstStyle>
            <a:lvl1pPr>
              <a:defRPr/>
            </a:lvl1pPr>
          </a:lstStyle>
          <a:p>
            <a:fld id="{2E16F0A5-A423-453D-BDD0-AC667381BF4F}" type="slidenum">
              <a:rPr lang="it-IT" altLang="it-IT"/>
              <a:pPr/>
              <a:t>‹N›</a:t>
            </a:fld>
            <a:endParaRPr lang="it-IT" altLang="it-IT"/>
          </a:p>
        </p:txBody>
      </p:sp>
    </p:spTree>
    <p:extLst>
      <p:ext uri="{BB962C8B-B14F-4D97-AF65-F5344CB8AC3E}">
        <p14:creationId xmlns:p14="http://schemas.microsoft.com/office/powerpoint/2010/main" val="381201306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AA881491-BCE9-941B-A44F-2A7AD660FBB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03DE704-3790-C5C5-71ED-4E0E2FB588B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20B203D-CC66-196B-68A7-CF1AE4230201}"/>
              </a:ext>
            </a:extLst>
          </p:cNvPr>
          <p:cNvSpPr>
            <a:spLocks noGrp="1" noChangeArrowheads="1"/>
          </p:cNvSpPr>
          <p:nvPr>
            <p:ph type="sldNum" sz="quarter" idx="12"/>
          </p:nvPr>
        </p:nvSpPr>
        <p:spPr>
          <a:ln/>
        </p:spPr>
        <p:txBody>
          <a:bodyPr/>
          <a:lstStyle>
            <a:lvl1pPr>
              <a:defRPr/>
            </a:lvl1pPr>
          </a:lstStyle>
          <a:p>
            <a:fld id="{3510A730-599B-4FF0-9573-2EFC7DBE338F}" type="slidenum">
              <a:rPr lang="it-IT" altLang="it-IT"/>
              <a:pPr/>
              <a:t>‹N›</a:t>
            </a:fld>
            <a:endParaRPr lang="it-IT" altLang="it-IT"/>
          </a:p>
        </p:txBody>
      </p:sp>
    </p:spTree>
    <p:extLst>
      <p:ext uri="{BB962C8B-B14F-4D97-AF65-F5344CB8AC3E}">
        <p14:creationId xmlns:p14="http://schemas.microsoft.com/office/powerpoint/2010/main" val="196652989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5316F416-7F16-EC5C-6FCB-0F9441B7DF1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832F81AF-BEB7-6B33-4BD8-2C7F4435A1D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1856A6F5-809F-943B-ADA9-621F18D889CA}"/>
              </a:ext>
            </a:extLst>
          </p:cNvPr>
          <p:cNvSpPr>
            <a:spLocks noGrp="1" noChangeArrowheads="1"/>
          </p:cNvSpPr>
          <p:nvPr>
            <p:ph type="sldNum" sz="quarter" idx="12"/>
          </p:nvPr>
        </p:nvSpPr>
        <p:spPr>
          <a:ln/>
        </p:spPr>
        <p:txBody>
          <a:bodyPr/>
          <a:lstStyle>
            <a:lvl1pPr>
              <a:defRPr/>
            </a:lvl1pPr>
          </a:lstStyle>
          <a:p>
            <a:fld id="{5818EA0D-E5B7-4E8D-8F73-3F142E4905D2}" type="slidenum">
              <a:rPr lang="it-IT" altLang="it-IT"/>
              <a:pPr/>
              <a:t>‹N›</a:t>
            </a:fld>
            <a:endParaRPr lang="it-IT" altLang="it-IT"/>
          </a:p>
        </p:txBody>
      </p:sp>
    </p:spTree>
    <p:extLst>
      <p:ext uri="{BB962C8B-B14F-4D97-AF65-F5344CB8AC3E}">
        <p14:creationId xmlns:p14="http://schemas.microsoft.com/office/powerpoint/2010/main" val="3652393266"/>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09E0FFA5-6F2E-B05C-30F8-8B3C3646704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E8D6B201-7A4C-F699-D552-77C9C83B74E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13EF6586-FAD8-7550-94F9-A4C33804ACE4}"/>
              </a:ext>
            </a:extLst>
          </p:cNvPr>
          <p:cNvSpPr>
            <a:spLocks noGrp="1" noChangeArrowheads="1"/>
          </p:cNvSpPr>
          <p:nvPr>
            <p:ph type="sldNum" sz="quarter" idx="12"/>
          </p:nvPr>
        </p:nvSpPr>
        <p:spPr>
          <a:ln/>
        </p:spPr>
        <p:txBody>
          <a:bodyPr/>
          <a:lstStyle>
            <a:lvl1pPr>
              <a:defRPr/>
            </a:lvl1pPr>
          </a:lstStyle>
          <a:p>
            <a:fld id="{9A6BC7C1-9310-405C-BDA6-32E505B3CFAB}" type="slidenum">
              <a:rPr lang="it-IT" altLang="it-IT"/>
              <a:pPr/>
              <a:t>‹N›</a:t>
            </a:fld>
            <a:endParaRPr lang="it-IT" altLang="it-IT"/>
          </a:p>
        </p:txBody>
      </p:sp>
    </p:spTree>
    <p:extLst>
      <p:ext uri="{BB962C8B-B14F-4D97-AF65-F5344CB8AC3E}">
        <p14:creationId xmlns:p14="http://schemas.microsoft.com/office/powerpoint/2010/main" val="662155416"/>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FF00A12-9367-8AE0-65FD-647164BF2C6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4B50445B-344D-8112-2947-42048BA99B7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923B76F8-A42F-42C6-9BD1-7CCFBBA778F6}"/>
              </a:ext>
            </a:extLst>
          </p:cNvPr>
          <p:cNvSpPr>
            <a:spLocks noGrp="1" noChangeArrowheads="1"/>
          </p:cNvSpPr>
          <p:nvPr>
            <p:ph type="sldNum" sz="quarter" idx="12"/>
          </p:nvPr>
        </p:nvSpPr>
        <p:spPr>
          <a:ln/>
        </p:spPr>
        <p:txBody>
          <a:bodyPr/>
          <a:lstStyle>
            <a:lvl1pPr>
              <a:defRPr/>
            </a:lvl1pPr>
          </a:lstStyle>
          <a:p>
            <a:fld id="{27BCE103-451E-4A99-8875-4752DDC591D5}" type="slidenum">
              <a:rPr lang="it-IT" altLang="it-IT"/>
              <a:pPr/>
              <a:t>‹N›</a:t>
            </a:fld>
            <a:endParaRPr lang="it-IT" altLang="it-IT"/>
          </a:p>
        </p:txBody>
      </p:sp>
    </p:spTree>
    <p:extLst>
      <p:ext uri="{BB962C8B-B14F-4D97-AF65-F5344CB8AC3E}">
        <p14:creationId xmlns:p14="http://schemas.microsoft.com/office/powerpoint/2010/main" val="3787644782"/>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62C59688-1710-1E1C-A40B-3DB160879A3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D293C01D-4960-CBCA-96A3-46764F211F1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E6EEAE9-F2D8-CCB1-BA73-F3B588772152}"/>
              </a:ext>
            </a:extLst>
          </p:cNvPr>
          <p:cNvSpPr>
            <a:spLocks noGrp="1" noChangeArrowheads="1"/>
          </p:cNvSpPr>
          <p:nvPr>
            <p:ph type="sldNum" sz="quarter" idx="12"/>
          </p:nvPr>
        </p:nvSpPr>
        <p:spPr>
          <a:ln/>
        </p:spPr>
        <p:txBody>
          <a:bodyPr/>
          <a:lstStyle>
            <a:lvl1pPr>
              <a:defRPr/>
            </a:lvl1pPr>
          </a:lstStyle>
          <a:p>
            <a:fld id="{579605E9-4632-497C-8E22-520C9192B271}" type="slidenum">
              <a:rPr lang="it-IT" altLang="it-IT"/>
              <a:pPr/>
              <a:t>‹N›</a:t>
            </a:fld>
            <a:endParaRPr lang="it-IT" altLang="it-IT"/>
          </a:p>
        </p:txBody>
      </p:sp>
    </p:spTree>
    <p:extLst>
      <p:ext uri="{BB962C8B-B14F-4D97-AF65-F5344CB8AC3E}">
        <p14:creationId xmlns:p14="http://schemas.microsoft.com/office/powerpoint/2010/main" val="382876819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6A05915-22D9-878B-43AA-4ED3786D9DF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4B321ACC-210E-78F3-D9FD-62F6BAFE554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08DFE24C-C85B-8C10-3DC0-159E07D76266}"/>
              </a:ext>
            </a:extLst>
          </p:cNvPr>
          <p:cNvSpPr>
            <a:spLocks noGrp="1" noChangeArrowheads="1"/>
          </p:cNvSpPr>
          <p:nvPr>
            <p:ph type="sldNum" sz="quarter" idx="12"/>
          </p:nvPr>
        </p:nvSpPr>
        <p:spPr>
          <a:ln/>
        </p:spPr>
        <p:txBody>
          <a:bodyPr/>
          <a:lstStyle>
            <a:lvl1pPr>
              <a:defRPr/>
            </a:lvl1pPr>
          </a:lstStyle>
          <a:p>
            <a:fld id="{72741152-2E27-4363-BD86-7F9E4C6746C3}" type="slidenum">
              <a:rPr lang="it-IT" altLang="it-IT"/>
              <a:pPr/>
              <a:t>‹N›</a:t>
            </a:fld>
            <a:endParaRPr lang="it-IT" altLang="it-IT"/>
          </a:p>
        </p:txBody>
      </p:sp>
    </p:spTree>
    <p:extLst>
      <p:ext uri="{BB962C8B-B14F-4D97-AF65-F5344CB8AC3E}">
        <p14:creationId xmlns:p14="http://schemas.microsoft.com/office/powerpoint/2010/main" val="227841762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73639ED-743F-74FB-F14C-8475A74F746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AAF6F75-AA20-F6E1-BC55-852B2DB771F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24601BC-C6B9-102A-6F75-333A0F5026E9}"/>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17194DC2-12F1-0164-E559-E1872CFF66C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70EA625E-4D81-6362-8AFF-9DB05AA33D8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852F9DA5-9652-49F6-A7FB-C67779C4A7C5}"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962-Ai%20piedi%20di%20Ges&#249;.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F8F01209-694E-3948-9C71-55B6A96C9D08}"/>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E74C2A75-5862-5BE5-CEB0-86C851FF0E6A}"/>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Ai piedi di Gesù</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29A942B0-CF6D-A422-2A48-F980101C0A8A}"/>
              </a:ext>
            </a:extLst>
          </p:cNvPr>
          <p:cNvSpPr>
            <a:spLocks noChangeArrowheads="1"/>
          </p:cNvSpPr>
          <p:nvPr/>
        </p:nvSpPr>
        <p:spPr bwMode="auto">
          <a:xfrm>
            <a:off x="762000" y="0"/>
            <a:ext cx="7848600" cy="985838"/>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2000" dirty="0">
                <a:solidFill>
                  <a:srgbClr val="FFFF66"/>
                </a:solidFill>
                <a:effectLst>
                  <a:outerShdw blurRad="38100" dist="38100" dir="2700000" algn="tl">
                    <a:srgbClr val="000000"/>
                  </a:outerShdw>
                </a:effectLst>
                <a:latin typeface="Verdana" panose="020B0604030504040204" pitchFamily="34" charset="0"/>
                <a:cs typeface="Times New Roman" panose="02020603050405020304" pitchFamily="18" charset="0"/>
              </a:rPr>
              <a:t>XXVI DOMENICA DEL TEMPO ORDINARIO</a:t>
            </a:r>
          </a:p>
          <a:p>
            <a:pPr algn="ct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26</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IN ORDINARY TIME </a:t>
            </a:r>
          </a:p>
          <a:p>
            <a:pPr algn="ctr"/>
            <a:r>
              <a:rPr lang="it-IT" altLang="it-IT" sz="1000" b="1" dirty="0">
                <a:solidFill>
                  <a:schemeClr val="tx1"/>
                </a:solidFill>
                <a:effectLst>
                  <a:outerShdw blurRad="38100" dist="38100" dir="2700000" algn="tl">
                    <a:srgbClr val="FFFFFF"/>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BD7418F8-750D-6376-8110-556C863EA27B}"/>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20B0682E-182E-3C32-7E34-7AD63327A8A8}"/>
              </a:ext>
            </a:extLst>
          </p:cNvPr>
          <p:cNvSpPr>
            <a:spLocks noChangeArrowheads="1"/>
          </p:cNvSpPr>
          <p:nvPr/>
        </p:nvSpPr>
        <p:spPr bwMode="auto">
          <a:xfrm>
            <a:off x="1143000" y="3352800"/>
            <a:ext cx="32004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200" i="1" dirty="0">
                <a:solidFill>
                  <a:srgbClr val="000000"/>
                </a:solidFill>
                <a:latin typeface="Verdana" panose="020B0604030504040204" pitchFamily="34" charset="0"/>
                <a:ea typeface="Arial Unicode MS" pitchFamily="34" charset="-128"/>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di Dio chi regala un sorso di vita </a:t>
            </a:r>
            <a:endParaRPr lang="it-IT" altLang="it-IT" sz="1000" dirty="0">
              <a:solidFill>
                <a:srgbClr val="000000"/>
              </a:solidFill>
              <a:latin typeface="Verdana" panose="020B0604030504040204" pitchFamily="34" charset="0"/>
              <a:cs typeface="Arial" panose="020B0604020202020204" pitchFamily="34" charset="0"/>
            </a:endParaRPr>
          </a:p>
          <a:p>
            <a:pPr algn="ctr" eaLnBrk="1" hangingPunct="1">
              <a:spcBef>
                <a:spcPct val="0"/>
              </a:spcBef>
              <a:buFontTx/>
              <a:buNone/>
            </a:pPr>
            <a:r>
              <a:rPr lang="en-US" sz="1000" i="1" dirty="0">
                <a:solidFill>
                  <a:srgbClr val="222222"/>
                </a:solidFill>
                <a:effectLst/>
                <a:latin typeface="Helvetica" panose="020B0604020202020204" pitchFamily="34" charset="0"/>
                <a:ea typeface="Times New Roman" panose="02020603050405020304" pitchFamily="18" charset="0"/>
              </a:rPr>
              <a:t>He who gives a sip of life is of God </a:t>
            </a:r>
            <a:endParaRPr lang="it-IT" altLang="it-IT" sz="1000" i="1" dirty="0">
              <a:solidFill>
                <a:srgbClr val="000000"/>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343469BB-648B-5CF5-EDFD-DFB2FDBDF3F3}"/>
              </a:ext>
            </a:extLst>
          </p:cNvPr>
          <p:cNvSpPr>
            <a:spLocks noChangeArrowheads="1"/>
          </p:cNvSpPr>
          <p:nvPr/>
        </p:nvSpPr>
        <p:spPr bwMode="auto">
          <a:xfrm>
            <a:off x="25400" y="1397000"/>
            <a:ext cx="5635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D32E13F8-DC78-681E-02FF-8E9E81EE00F8}"/>
              </a:ext>
            </a:extLst>
          </p:cNvPr>
          <p:cNvSpPr>
            <a:spLocks noChangeArrowheads="1"/>
          </p:cNvSpPr>
          <p:nvPr/>
        </p:nvSpPr>
        <p:spPr bwMode="auto">
          <a:xfrm>
            <a:off x="6041994" y="6523037"/>
            <a:ext cx="3048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a:t>
            </a:r>
            <a:r>
              <a:rPr lang="it-IT" altLang="it-IT" sz="900" i="1" dirty="0" err="1">
                <a:solidFill>
                  <a:srgbClr val="FFFF00"/>
                </a:solidFill>
                <a:latin typeface="Verdana" panose="020B0604030504040204" pitchFamily="34" charset="0"/>
                <a:cs typeface="Times New Roman" panose="02020603050405020304" pitchFamily="18" charset="0"/>
              </a:rPr>
              <a:t>September</a:t>
            </a:r>
            <a:r>
              <a:rPr lang="it-IT" altLang="it-IT" sz="900" i="1" dirty="0">
                <a:solidFill>
                  <a:srgbClr val="FFFF00"/>
                </a:solidFill>
                <a:latin typeface="Verdana" panose="020B0604030504040204" pitchFamily="34" charset="0"/>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C4E2F416-6F49-7A8E-23D5-AC120FB0B7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 name="Picture 107">
            <a:extLst>
              <a:ext uri="{FF2B5EF4-FFF2-40B4-BE49-F238E27FC236}">
                <a16:creationId xmlns:a16="http://schemas.microsoft.com/office/drawing/2014/main" id="{F538B186-C622-3641-3EDD-42482B5DC3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447800"/>
            <a:ext cx="3200400" cy="4572000"/>
          </a:xfrm>
          <a:prstGeom prst="rect">
            <a:avLst/>
          </a:prstGeom>
          <a:noFill/>
          <a:extLst>
            <a:ext uri="{909E8E84-426E-40DD-AFC4-6F175D3DCCD1}">
              <a14:hiddenFill xmlns:a14="http://schemas.microsoft.com/office/drawing/2010/main">
                <a:solidFill>
                  <a:srgbClr val="FFFFFF"/>
                </a:solidFill>
              </a14:hiddenFill>
            </a:ext>
          </a:extLst>
        </p:spPr>
      </p:pic>
      <p:sp>
        <p:nvSpPr>
          <p:cNvPr id="4205" name="Rectangle 109">
            <a:extLst>
              <a:ext uri="{FF2B5EF4-FFF2-40B4-BE49-F238E27FC236}">
                <a16:creationId xmlns:a16="http://schemas.microsoft.com/office/drawing/2014/main" id="{990DCF10-55D9-2B74-C188-8C529F4713BD}"/>
              </a:ext>
            </a:extLst>
          </p:cNvPr>
          <p:cNvSpPr>
            <a:spLocks noChangeArrowheads="1"/>
          </p:cNvSpPr>
          <p:nvPr/>
        </p:nvSpPr>
        <p:spPr bwMode="auto">
          <a:xfrm>
            <a:off x="1544245" y="3839454"/>
            <a:ext cx="23836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900" i="1" dirty="0">
                <a:latin typeface="Times New Roman" panose="02020603050405020304" pitchFamily="18" charset="0"/>
                <a:cs typeface="Times New Roman" panose="02020603050405020304" pitchFamily="18" charset="0"/>
              </a:rPr>
              <a:t>    Commento di padre Ermes Ronchi</a:t>
            </a:r>
          </a:p>
          <a:p>
            <a:r>
              <a:rPr lang="it-IT" altLang="it-IT" sz="900" i="1" dirty="0">
                <a:latin typeface="Times New Roman" panose="02020603050405020304" pitchFamily="18" charset="0"/>
                <a:cs typeface="Times New Roman" panose="02020603050405020304" pitchFamily="18" charset="0"/>
              </a:rPr>
              <a:t>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endParaRPr lang="it-IT" altLang="it-IT" sz="900" i="1" dirty="0">
              <a:latin typeface="Verdana" panose="020B0604030504040204" pitchFamily="34" charset="0"/>
              <a:cs typeface="Times New Roman" panose="02020603050405020304" pitchFamily="18" charset="0"/>
            </a:endParaRPr>
          </a:p>
        </p:txBody>
      </p:sp>
      <p:pic>
        <p:nvPicPr>
          <p:cNvPr id="4206" name="962-Ai piedi di Gesù.mid">
            <a:hlinkClick r:id="" action="ppaction://media"/>
            <a:extLst>
              <a:ext uri="{FF2B5EF4-FFF2-40B4-BE49-F238E27FC236}">
                <a16:creationId xmlns:a16="http://schemas.microsoft.com/office/drawing/2014/main" id="{1BAD3789-632D-A729-D580-CEC5D85E80FE}"/>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3152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0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0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EFCDC97-2B15-26F3-F840-8B2D54FCB882}"/>
              </a:ext>
            </a:extLst>
          </p:cNvPr>
          <p:cNvSpPr>
            <a:spLocks noGrp="1" noChangeArrowheads="1"/>
          </p:cNvSpPr>
          <p:nvPr>
            <p:ph type="title"/>
          </p:nvPr>
        </p:nvSpPr>
        <p:spPr>
          <a:xfrm>
            <a:off x="4343400" y="11430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EF578808-4F24-8BAF-CCC6-2F307341EB37}"/>
              </a:ext>
            </a:extLst>
          </p:cNvPr>
          <p:cNvSpPr>
            <a:spLocks noChangeArrowheads="1"/>
          </p:cNvSpPr>
          <p:nvPr/>
        </p:nvSpPr>
        <p:spPr bwMode="auto">
          <a:xfrm>
            <a:off x="1295400" y="15240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Giovanni disse a Gesù: «Maestro, abbiamo visto uno che scacciava demòni nel tuo nome e volevamo impedirglielo, perché non ci seguiva». </a:t>
            </a:r>
            <a:r>
              <a:rPr lang="it-IT" altLang="it-IT" sz="1800" i="1">
                <a:solidFill>
                  <a:srgbClr val="000000"/>
                </a:solidFill>
                <a:latin typeface="Verdana" panose="020B0604030504040204" pitchFamily="34" charset="0"/>
                <a:cs typeface="Times New Roman" panose="02020603050405020304" pitchFamily="18" charset="0"/>
              </a:rPr>
              <a:t>(Mc 9, 38)</a:t>
            </a:r>
            <a:r>
              <a:rPr lang="it-IT" altLang="it-IT" sz="1800">
                <a:solidFill>
                  <a:srgbClr val="000000"/>
                </a:solidFill>
                <a:latin typeface="Verdana" panose="020B0604030504040204" pitchFamily="34" charset="0"/>
                <a:cs typeface="Times New Roman" panose="02020603050405020304" pitchFamily="18" charset="0"/>
              </a:rPr>
              <a:t> </a:t>
            </a:r>
          </a:p>
        </p:txBody>
      </p:sp>
      <p:sp>
        <p:nvSpPr>
          <p:cNvPr id="17412" name="Rectangle 6">
            <a:extLst>
              <a:ext uri="{FF2B5EF4-FFF2-40B4-BE49-F238E27FC236}">
                <a16:creationId xmlns:a16="http://schemas.microsoft.com/office/drawing/2014/main" id="{90C9E434-55F9-4B23-4FBA-7D7ADD9267CF}"/>
              </a:ext>
            </a:extLst>
          </p:cNvPr>
          <p:cNvSpPr>
            <a:spLocks noChangeArrowheads="1"/>
          </p:cNvSpPr>
          <p:nvPr/>
        </p:nvSpPr>
        <p:spPr bwMode="auto">
          <a:xfrm>
            <a:off x="4648200" y="14478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During that time, </a:t>
            </a:r>
            <a:r>
              <a:rPr lang="en-US" altLang="it-IT" sz="1800">
                <a:solidFill>
                  <a:srgbClr val="000000"/>
                </a:solidFill>
                <a:latin typeface="Verdana" panose="020B0604030504040204" pitchFamily="34" charset="0"/>
                <a:cs typeface="Times New Roman" panose="02020603050405020304" pitchFamily="18" charset="0"/>
              </a:rPr>
              <a:t>John said to him, "Master, we saw someone who drove out demons by calling upon your name, and we tried to forbid him because he does not belong to our group."</a:t>
            </a:r>
            <a:r>
              <a:rPr lang="en-US" altLang="it-IT" sz="1800" i="1">
                <a:solidFill>
                  <a:srgbClr val="000000"/>
                </a:solidFill>
                <a:latin typeface="Verdana" panose="020B0604030504040204" pitchFamily="34" charset="0"/>
                <a:cs typeface="Times New Roman" panose="02020603050405020304" pitchFamily="18" charset="0"/>
              </a:rPr>
              <a:t>  (Mk 9: 38)</a:t>
            </a:r>
            <a:r>
              <a:rPr lang="it-IT" altLang="it-IT" sz="1800" i="1">
                <a:solidFill>
                  <a:srgbClr val="000000"/>
                </a:solidFill>
                <a:latin typeface="Verdana" panose="020B0604030504040204" pitchFamily="34" charset="0"/>
                <a:cs typeface="Times New Roman" panose="02020603050405020304" pitchFamily="18" charset="0"/>
              </a:rPr>
              <a:t> </a:t>
            </a:r>
          </a:p>
        </p:txBody>
      </p:sp>
      <p:sp>
        <p:nvSpPr>
          <p:cNvPr id="838676" name="Rectangle 20">
            <a:extLst>
              <a:ext uri="{FF2B5EF4-FFF2-40B4-BE49-F238E27FC236}">
                <a16:creationId xmlns:a16="http://schemas.microsoft.com/office/drawing/2014/main" id="{749AAF4C-D9DA-9713-9202-FABC64A1FCFA}"/>
              </a:ext>
            </a:extLst>
          </p:cNvPr>
          <p:cNvSpPr>
            <a:spLocks noChangeArrowheads="1"/>
          </p:cNvSpPr>
          <p:nvPr/>
        </p:nvSpPr>
        <p:spPr bwMode="auto">
          <a:xfrm>
            <a:off x="762000" y="0"/>
            <a:ext cx="7848600" cy="95567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66"/>
              </a:solidFill>
              <a:latin typeface="Verdana" panose="020B0604030504040204" pitchFamily="34" charset="0"/>
              <a:cs typeface="Arial" panose="020B0604020202020204" pitchFamily="34" charset="0"/>
            </a:endParaRP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I precetti del Signore fanno gioire il cuore.</a:t>
            </a: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The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Lord’s</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precepts</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make the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to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rejoice</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b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814CDEC4-E01E-CACF-CB13-0DE509A7FD71}"/>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04" name="Picture 96">
            <a:extLst>
              <a:ext uri="{FF2B5EF4-FFF2-40B4-BE49-F238E27FC236}">
                <a16:creationId xmlns:a16="http://schemas.microsoft.com/office/drawing/2014/main" id="{35F3D3C4-048B-81EF-DB6B-A0A209B519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581400"/>
            <a:ext cx="2198688" cy="2708275"/>
          </a:xfrm>
          <a:prstGeom prst="rect">
            <a:avLst/>
          </a:prstGeom>
          <a:noFill/>
          <a:extLst>
            <a:ext uri="{909E8E84-426E-40DD-AFC4-6F175D3DCCD1}">
              <a14:hiddenFill xmlns:a14="http://schemas.microsoft.com/office/drawing/2010/main">
                <a:solidFill>
                  <a:srgbClr val="FFFFFF"/>
                </a:solidFill>
              </a14:hiddenFill>
            </a:ext>
          </a:extLst>
        </p:spPr>
      </p:pic>
      <p:pic>
        <p:nvPicPr>
          <p:cNvPr id="17505" name="Picture 97">
            <a:extLst>
              <a:ext uri="{FF2B5EF4-FFF2-40B4-BE49-F238E27FC236}">
                <a16:creationId xmlns:a16="http://schemas.microsoft.com/office/drawing/2014/main" id="{75115BDD-FD04-6915-FC8D-3226C7D532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10000"/>
            <a:ext cx="3124200" cy="2338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DF9FF63-3C8A-8ABC-BBC2-88A210E94508}"/>
              </a:ext>
            </a:extLst>
          </p:cNvPr>
          <p:cNvSpPr>
            <a:spLocks noChangeArrowheads="1"/>
          </p:cNvSpPr>
          <p:nvPr/>
        </p:nvSpPr>
        <p:spPr bwMode="auto">
          <a:xfrm>
            <a:off x="0" y="7620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Ma Gesù disse: «Non glielo impedite, perché non c’è nessuno che faccia un miracolo nel mio nome e subito possa parlare male di me: chi non è contro di noi è per noi.</a:t>
            </a:r>
            <a:r>
              <a:rPr lang="it-IT" altLang="it-IT" sz="1800" i="1">
                <a:solidFill>
                  <a:schemeClr val="bg1"/>
                </a:solidFill>
                <a:latin typeface="Verdana" panose="020B0604030504040204" pitchFamily="34" charset="0"/>
                <a:cs typeface="Times New Roman" panose="02020603050405020304" pitchFamily="18" charset="0"/>
              </a:rPr>
              <a:t> (Mc 9, 39-40)</a:t>
            </a:r>
          </a:p>
        </p:txBody>
      </p:sp>
      <p:sp>
        <p:nvSpPr>
          <p:cNvPr id="162930" name="Rectangle 114">
            <a:extLst>
              <a:ext uri="{FF2B5EF4-FFF2-40B4-BE49-F238E27FC236}">
                <a16:creationId xmlns:a16="http://schemas.microsoft.com/office/drawing/2014/main" id="{DCE3D414-3F1E-2361-AC51-995FAD66E870}"/>
              </a:ext>
            </a:extLst>
          </p:cNvPr>
          <p:cNvSpPr>
            <a:spLocks noChangeArrowheads="1"/>
          </p:cNvSpPr>
          <p:nvPr/>
        </p:nvSpPr>
        <p:spPr bwMode="auto">
          <a:xfrm>
            <a:off x="0" y="5105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Jesus answered, "Do not forbid him, for no one who works a miracle in my name can soon after speak evil of me. For whoever is not against us is for us.</a:t>
            </a:r>
            <a:r>
              <a:rPr lang="en-US" altLang="it-IT" sz="1800" i="1">
                <a:solidFill>
                  <a:schemeClr val="bg1"/>
                </a:solidFill>
                <a:latin typeface="Verdana" panose="020B0604030504040204" pitchFamily="34" charset="0"/>
                <a:cs typeface="Times New Roman" panose="02020603050405020304" pitchFamily="18" charset="0"/>
              </a:rPr>
              <a:t> (Mk 9: 39-40)</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19491" name="Rectangle 35">
            <a:extLst>
              <a:ext uri="{FF2B5EF4-FFF2-40B4-BE49-F238E27FC236}">
                <a16:creationId xmlns:a16="http://schemas.microsoft.com/office/drawing/2014/main" id="{302B8BD7-D44D-8586-D735-1DFA533967D5}"/>
              </a:ext>
            </a:extLst>
          </p:cNvPr>
          <p:cNvSpPr>
            <a:spLocks noChangeArrowheads="1"/>
          </p:cNvSpPr>
          <p:nvPr/>
        </p:nvSpPr>
        <p:spPr bwMode="auto">
          <a:xfrm>
            <a:off x="2743200" y="2667000"/>
            <a:ext cx="91440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7200" b="1">
                <a:solidFill>
                  <a:schemeClr val="tx1"/>
                </a:solidFill>
                <a:latin typeface="Impact" panose="020B0806030902050204" pitchFamily="34" charset="0"/>
                <a:cs typeface="Times New Roman" panose="02020603050405020304" pitchFamily="18" charset="0"/>
              </a:rPr>
              <a:t>_</a:t>
            </a:r>
            <a:r>
              <a:rPr lang="it-IT" altLang="it-IT" sz="1100"/>
              <a:t> </a:t>
            </a:r>
            <a:endParaRPr lang="it-IT" altLang="it-IT"/>
          </a:p>
        </p:txBody>
      </p:sp>
      <p:pic>
        <p:nvPicPr>
          <p:cNvPr id="19493" name="Picture 37">
            <a:extLst>
              <a:ext uri="{FF2B5EF4-FFF2-40B4-BE49-F238E27FC236}">
                <a16:creationId xmlns:a16="http://schemas.microsoft.com/office/drawing/2014/main" id="{37530802-4C0F-0287-380D-007520A6E7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828800"/>
            <a:ext cx="9067800" cy="310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9A47E2F6-9A0B-9B8C-344D-3D8BC5FE50BF}"/>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Chiunque infatti vi darà da bere un bicchiere d’acqua nel mio nome perché siete di Cristo, in verità io vi dico, non perderà la sua ricompensa.</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                                                             (Mc 9, 41)</a:t>
            </a:r>
          </a:p>
        </p:txBody>
      </p:sp>
      <p:sp>
        <p:nvSpPr>
          <p:cNvPr id="21507" name="Rectangle 36">
            <a:extLst>
              <a:ext uri="{FF2B5EF4-FFF2-40B4-BE49-F238E27FC236}">
                <a16:creationId xmlns:a16="http://schemas.microsoft.com/office/drawing/2014/main" id="{F47BBA7B-7DFA-5BD6-9C5C-0AC0BC0974CD}"/>
              </a:ext>
            </a:extLst>
          </p:cNvPr>
          <p:cNvSpPr>
            <a:spLocks noChangeArrowheads="1"/>
          </p:cNvSpPr>
          <p:nvPr/>
        </p:nvSpPr>
        <p:spPr bwMode="auto">
          <a:xfrm>
            <a:off x="0" y="5410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If anyone gives you a drink of water because you belong to Christ and bear his name, truly, I say to you, he will not go without reward.</a:t>
            </a:r>
            <a:r>
              <a:rPr lang="en-US" altLang="it-IT" sz="1800" i="1">
                <a:solidFill>
                  <a:schemeClr val="bg1"/>
                </a:solidFill>
                <a:latin typeface="Verdana" panose="020B0604030504040204" pitchFamily="34" charset="0"/>
                <a:cs typeface="Times New Roman" panose="02020603050405020304" pitchFamily="18" charset="0"/>
              </a:rPr>
              <a:t>  (Mk 9: 41)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28">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464AF34B-DB19-A4DC-855D-A40CE8BC3BAC}"/>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Chi scandalizzerà uno solo di questi piccoli che credono in me, è molto meglio per lui che gli venga messa al collo una macina da mulino e sia gettato nel mare. Se la tua mano ti è motivo di scandalo, tagliala: è meglio per te entrare nella vita con una mano sola, </a:t>
            </a:r>
            <a:r>
              <a:rPr lang="it-IT" altLang="it-IT" sz="1800" i="1">
                <a:solidFill>
                  <a:schemeClr val="bg1"/>
                </a:solidFill>
                <a:latin typeface="Verdana" panose="020B0604030504040204" pitchFamily="34" charset="0"/>
                <a:cs typeface="Times New Roman" panose="02020603050405020304" pitchFamily="18" charset="0"/>
              </a:rPr>
              <a:t>(Mc 9, 42-43a)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D189237C-6A49-E247-4DE2-1C31D38AE250}"/>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If anyone should cause one of these little ones who believe in me to stumble and sin, it would be better for him to be thrown into the sea with a great millstone around his neck. If your hand makes you fall into sin, cut it off! It is better for you to enter life without a hand</a:t>
            </a:r>
            <a:r>
              <a:rPr lang="en-US" altLang="it-IT" sz="1800" i="1">
                <a:solidFill>
                  <a:schemeClr val="bg1"/>
                </a:solidFill>
                <a:latin typeface="Verdana" panose="020B0604030504040204" pitchFamily="34" charset="0"/>
                <a:cs typeface="Times New Roman" panose="02020603050405020304" pitchFamily="18" charset="0"/>
              </a:rPr>
              <a:t> (Mk 9: 42-43a)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4FC87DB8-BE7B-ECB5-9932-B4F904A526C6}"/>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anziché con le due mani andare nella Geènna, nel fuoco inestinguibile. E se il tuo piede ti è motivo di scandalo, taglialo: è meglio per te entrare nella vita con un piede solo, anziché con i due piedi essere gettato nella Geènna.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(Mc 9, 43b.45)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6436" name="Rectangle 4">
            <a:extLst>
              <a:ext uri="{FF2B5EF4-FFF2-40B4-BE49-F238E27FC236}">
                <a16:creationId xmlns:a16="http://schemas.microsoft.com/office/drawing/2014/main" id="{5BD6BBAA-0FB6-CA26-E57C-502A5369300F}"/>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than with two hands to go to hell, to the fire that never goes out. And if your foot makes you fall into sin, cut it off! It is better for you to enter life without a foot than with both feet to be thrown into hell.</a:t>
            </a:r>
            <a:r>
              <a:rPr lang="en-US" altLang="it-IT" sz="1800" i="1">
                <a:solidFill>
                  <a:schemeClr val="bg1"/>
                </a:solidFill>
                <a:latin typeface="Verdana" panose="020B0604030504040204" pitchFamily="34" charset="0"/>
                <a:cs typeface="Times New Roman" panose="02020603050405020304" pitchFamily="18" charset="0"/>
              </a:rPr>
              <a:t> </a:t>
            </a:r>
          </a:p>
          <a:p>
            <a:r>
              <a:rPr lang="en-US" altLang="it-IT" sz="1800" i="1">
                <a:solidFill>
                  <a:schemeClr val="bg1"/>
                </a:solidFill>
                <a:latin typeface="Verdana" panose="020B0604030504040204" pitchFamily="34" charset="0"/>
                <a:cs typeface="Times New Roman" panose="02020603050405020304" pitchFamily="18" charset="0"/>
              </a:rPr>
              <a:t>(Mk 9: 43b.45)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9506" name="Rectangle 2">
            <a:extLst>
              <a:ext uri="{FF2B5EF4-FFF2-40B4-BE49-F238E27FC236}">
                <a16:creationId xmlns:a16="http://schemas.microsoft.com/office/drawing/2014/main" id="{5CFA6841-E4C2-EABB-5061-F232771E869D}"/>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se il tuo occhio ti è motivo di scandalo, gettalo via: è meglio per te entrare nel regno di Dio con un occhio solo, anziché con due occhi essere gettato nella Geènna, dove il loro verme non muore e il fuoco non si estingue».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(Mc 9, 47-48)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9508" name="Rectangle 4">
            <a:extLst>
              <a:ext uri="{FF2B5EF4-FFF2-40B4-BE49-F238E27FC236}">
                <a16:creationId xmlns:a16="http://schemas.microsoft.com/office/drawing/2014/main" id="{BE18238C-4A64-85F6-F95B-C2CB2C7B04EC}"/>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if your eye makes you fall into sin, tear it out! It is better for you to enter the kingdom of God with one eye than, keeping both eyes, to be thrown into hell where the worms that eat them never die, and the fire never goes out. </a:t>
            </a:r>
            <a:r>
              <a:rPr lang="en-US" altLang="it-IT" sz="1800" i="1">
                <a:solidFill>
                  <a:schemeClr val="bg1"/>
                </a:solidFill>
                <a:latin typeface="Verdana" panose="020B0604030504040204" pitchFamily="34" charset="0"/>
                <a:cs typeface="Times New Roman" panose="02020603050405020304" pitchFamily="18" charset="0"/>
              </a:rPr>
              <a:t>(Mk 9: 47-48)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9BFDF166-B5A7-E458-C54D-F72D5D2AC74B}"/>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9D9B6664-DE73-DCAF-06E3-A35BB0A3399E}"/>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C199576F-B4A5-F7E4-3D07-C7B19DC25CA9}"/>
              </a:ext>
            </a:extLst>
          </p:cNvPr>
          <p:cNvSpPr>
            <a:spLocks noChangeArrowheads="1"/>
          </p:cNvSpPr>
          <p:nvPr/>
        </p:nvSpPr>
        <p:spPr bwMode="auto">
          <a:xfrm>
            <a:off x="0" y="1398274"/>
            <a:ext cx="9144000" cy="5275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altLang="it-IT" sz="2000" dirty="0">
                <a:solidFill>
                  <a:srgbClr val="000000"/>
                </a:solidFill>
                <a:latin typeface="Verdana" panose="020B0604030504040204" pitchFamily="34" charset="0"/>
                <a:ea typeface="Arial Unicode MS" pitchFamily="34" charset="-128"/>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Maestro, quell'uomo non è dei nostri. Quel 	    		       forestiero che fa miracoli, ma che non è iscritto al 	  	                  gruppo; che migliora la vita delle persone, ma forse è un po' eretico o troppo libero, viene bloccato. E a capo dell'operazione c'è Giovanni, il discepolo amato, il teologo fine, “il figlio del tuono”', ma che è ancora figlio di un cuore piccolo, morso dalla gelosia. «Non ti è lecito rendere migliore il mondo se non sei dei nostri!». </a:t>
            </a:r>
          </a:p>
          <a:p>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La forma prima della sostanza, l'iscrizione al gruppo prima del bene, l'idea prima della realtà! Invece Mosè, nella prima lettura, dà una risposta così liberante a chi gli riferisce di due che non sono nell'elenco eppure profetizzano: magari fossero tutti profeti...</a:t>
            </a:r>
            <a:endParaRPr lang="it-IT" sz="1800" dirty="0">
              <a:effectLst/>
              <a:highlight>
                <a:srgbClr val="FFFFFF"/>
              </a:highlight>
              <a:latin typeface="Times New Roman" panose="02020603050405020304" pitchFamily="18" charset="0"/>
              <a:ea typeface="Times New Roman" panose="02020603050405020304" pitchFamily="18" charset="0"/>
            </a:endParaRPr>
          </a:p>
          <a:p>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La risposta di Gesù, l'uomo senza frontiere, è molto articolata e molto alla Mosè: Lascialo fare! Non tracciare confini. Il nostro scopo non è aumentare il numero di chi ci segue, ma far crescere il bene; aumentare il numero di coloro che, in molti modi diversi, possano fare esperienza del Regno di Dio, che è gioia, libertà e pienezza.</a:t>
            </a:r>
            <a:endParaRPr lang="it-IT" sz="1800" dirty="0">
              <a:effectLst/>
              <a:highlight>
                <a:srgbClr val="FFFFFF"/>
              </a:highligh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È grande cosa vedere che per Gesù la prova ultima della bontà della fede non sta in una adesione teorica al “nome”, ma nella sua capacità di</a:t>
            </a:r>
            <a:endParaRPr lang="it-IT" altLang="it-IT" sz="1800" dirty="0">
              <a:solidFill>
                <a:srgbClr val="000000"/>
              </a:solidFill>
              <a:latin typeface="Verdana" panose="020B0604030504040204" pitchFamily="34" charset="0"/>
              <a:ea typeface="Arial Unicode MS" pitchFamily="34" charset="-128"/>
            </a:endParaRPr>
          </a:p>
        </p:txBody>
      </p:sp>
      <p:sp>
        <p:nvSpPr>
          <p:cNvPr id="29706" name="Rectangle 10">
            <a:extLst>
              <a:ext uri="{FF2B5EF4-FFF2-40B4-BE49-F238E27FC236}">
                <a16:creationId xmlns:a16="http://schemas.microsoft.com/office/drawing/2014/main" id="{14B0F209-B4BC-B94C-F9B1-123F91AA4CC1}"/>
              </a:ext>
            </a:extLst>
          </p:cNvPr>
          <p:cNvSpPr>
            <a:spLocks noChangeArrowheads="1"/>
          </p:cNvSpPr>
          <p:nvPr/>
        </p:nvSpPr>
        <p:spPr bwMode="auto">
          <a:xfrm>
            <a:off x="1259632" y="471769"/>
            <a:ext cx="883920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di Dio chi regala un sorso di vita </a:t>
            </a:r>
          </a:p>
          <a:p>
            <a:pPr eaLnBrk="1" hangingPunct="1"/>
            <a:r>
              <a:rPr lang="it-IT" altLang="it-IT" sz="1600"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Mc 9, 38-43.45.47-48 </a:t>
            </a:r>
            <a:r>
              <a:rPr lang="en-US" altLang="it-IT" sz="1600" i="1" dirty="0">
                <a:solidFill>
                  <a:srgbClr val="990033"/>
                </a:solidFill>
                <a:cs typeface="Arial" panose="020B0604020202020204" pitchFamily="34" charset="0"/>
              </a:rPr>
              <a:t>(</a:t>
            </a:r>
            <a:r>
              <a:rPr lang="en-US" altLang="it-IT" sz="1600" i="1" dirty="0" err="1">
                <a:solidFill>
                  <a:srgbClr val="990033"/>
                </a:solidFill>
                <a:cs typeface="Arial" panose="020B0604020202020204" pitchFamily="34" charset="0"/>
              </a:rPr>
              <a:t>commento</a:t>
            </a:r>
            <a:r>
              <a:rPr lang="en-US" altLang="it-IT" sz="1600" i="1" dirty="0">
                <a:solidFill>
                  <a:srgbClr val="990033"/>
                </a:solidFill>
                <a:cs typeface="Arial" panose="020B0604020202020204" pitchFamily="34" charset="0"/>
              </a:rPr>
              <a:t> di padre </a:t>
            </a:r>
            <a:r>
              <a:rPr lang="en-US" altLang="it-IT" sz="1600" i="1" dirty="0" err="1">
                <a:solidFill>
                  <a:srgbClr val="990033"/>
                </a:solidFill>
                <a:cs typeface="Arial" panose="020B0604020202020204" pitchFamily="34" charset="0"/>
              </a:rPr>
              <a:t>Ermes</a:t>
            </a:r>
            <a:r>
              <a:rPr lang="en-US" altLang="it-IT" sz="1600" i="1" dirty="0">
                <a:solidFill>
                  <a:srgbClr val="990033"/>
                </a:solidFill>
                <a:cs typeface="Arial" panose="020B0604020202020204" pitchFamily="34" charset="0"/>
              </a:rPr>
              <a:t> Ronchi)</a:t>
            </a:r>
            <a:endParaRPr lang="it-IT" altLang="it-IT" sz="16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939B2313-B234-4D21-CA72-52A9D61F8944}"/>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736C495F-9C95-752B-2C1C-F1DD44C435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6632"/>
            <a:ext cx="2160240" cy="2160240"/>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750358BF-C1CE-4072-DF0F-B0365B4651B4}"/>
              </a:ext>
            </a:extLst>
          </p:cNvPr>
          <p:cNvSpPr>
            <a:spLocks noChangeArrowheads="1"/>
          </p:cNvSpPr>
          <p:nvPr/>
        </p:nvSpPr>
        <p:spPr bwMode="auto">
          <a:xfrm>
            <a:off x="0" y="35660"/>
            <a:ext cx="9144000" cy="6795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trasmettere umanità, gioia, salute, vita. Chiunque regala un sorso di vita, è di Dio.</a:t>
            </a:r>
            <a:endPar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Questo ci pone tutti, serenamente e gioiosamente, accanto a tanti uomini e donne, diversamente credenti o non credenti, che però hanno a cuore la vita e si appassionano per essa, che sono capaci di inventarsi miracoli per far nascere un sorriso sul volto di qualcuno. Il vangelo ci chiama a «stare accanto a loro, sognando la vita insieme»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Evangelii</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gaudium, 74</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Chiunque vi darà un bicchiere d'acqua... non perderà la sua ricompensa. Un po' d'acqua, il quasi niente, una cosa così semplice e povera che nessuno ne è privo.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Gesù semplifica la vita: tutto il vangelo in un bicchiere d'acqua. Di fronte all'invasività del male, Gesù conforta: al male opponi il tuo bicchiere d'acqua; e poi fidati: il peggio non prevarrà.</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Mosè e Gesù, maestri della fede, ci invitano a non piantare paletti ma ad amare gli orizzonti, a guardare oltre il cortile di casa, a tutto l'accampamento umano, a tutta la strada da percorrere: alzate gli occhi, non vedete quanti semi dello Spirito volano dappertutto?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Quante persone lottano per la vita dei fratelli contro i démoni moderni: inquinamento, violenza, fake news, corruzione, economia che uccide? E se anche sono fuori dal nostro accampamento, sono comunque profeti.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Sono quelli che ascoltano il grido dei mietitori non pagati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Gc</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5,4</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ridanno loro parola, perché tutto ciò che riguarda l'avventura umana riguarda noi. Perché tutti sono dei nostri e noi siamo di tutti.</a:t>
            </a:r>
            <a:endParaRPr lang="it-IT" sz="1800" dirty="0">
              <a:effectLst/>
              <a:highlight>
                <a:srgbClr val="FFFFFF"/>
              </a:highligh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pic>
        <p:nvPicPr>
          <p:cNvPr id="32776" name="Picture 8">
            <a:extLst>
              <a:ext uri="{FF2B5EF4-FFF2-40B4-BE49-F238E27FC236}">
                <a16:creationId xmlns:a16="http://schemas.microsoft.com/office/drawing/2014/main" id="{11EC9E59-E122-C07D-E12E-807CFC8FA9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0532" name="Immagine 3" descr="La Messa.jpg">
            <a:extLst>
              <a:ext uri="{FF2B5EF4-FFF2-40B4-BE49-F238E27FC236}">
                <a16:creationId xmlns:a16="http://schemas.microsoft.com/office/drawing/2014/main" id="{B868925C-9161-1F65-8E39-FD2B7099C5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71600"/>
            <a:ext cx="8126413"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3" name="Rectangle 5">
            <a:extLst>
              <a:ext uri="{FF2B5EF4-FFF2-40B4-BE49-F238E27FC236}">
                <a16:creationId xmlns:a16="http://schemas.microsoft.com/office/drawing/2014/main" id="{DD47917B-45AF-60AC-C5F1-E20EC2A939E2}"/>
              </a:ext>
            </a:extLst>
          </p:cNvPr>
          <p:cNvSpPr>
            <a:spLocks noChangeArrowheads="1"/>
          </p:cNvSpPr>
          <p:nvPr/>
        </p:nvSpPr>
        <p:spPr bwMode="auto">
          <a:xfrm>
            <a:off x="0" y="0"/>
            <a:ext cx="91440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a:t>
            </a:r>
            <a:r>
              <a:rPr lang="it-IT" altLang="it-IT" sz="1400">
                <a:solidFill>
                  <a:srgbClr val="000000"/>
                </a:solidFill>
                <a:latin typeface="Verdana" panose="020B0604030504040204" pitchFamily="34" charset="0"/>
                <a:cs typeface="Arial" panose="020B0604020202020204" pitchFamily="34" charset="0"/>
              </a:rPr>
              <a:t>la Santa Messa, alla quale siamo tutti chiamati sia per rendere grazie e onore a Dio sia per chiedere perdono dei nostri peccati. Nella liturgia eucaristica Cristo attualizza il sacrificio della croce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br>
              <a:rPr lang="it-IT" altLang="it-IT" sz="1400">
                <a:solidFill>
                  <a:schemeClr val="tx1"/>
                </a:solidFill>
                <a:latin typeface="Verdana" panose="020B0604030504040204" pitchFamily="34" charset="0"/>
              </a:rPr>
            </a:br>
            <a:endParaRPr lang="it-IT" altLang="it-IT" sz="1400">
              <a:solidFill>
                <a:schemeClr val="tx1"/>
              </a:solidFill>
              <a:latin typeface="Verdana" panose="020B0604030504040204" pitchFamily="34" charset="0"/>
            </a:endParaRPr>
          </a:p>
        </p:txBody>
      </p:sp>
      <p:sp>
        <p:nvSpPr>
          <p:cNvPr id="150534" name="Rectangle 6">
            <a:extLst>
              <a:ext uri="{FF2B5EF4-FFF2-40B4-BE49-F238E27FC236}">
                <a16:creationId xmlns:a16="http://schemas.microsoft.com/office/drawing/2014/main" id="{8B26A017-FC61-6E6B-CEBF-343983698118}"/>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a:t>
            </a:r>
            <a:r>
              <a:rPr lang="en-US" altLang="it-IT" sz="1400">
                <a:solidFill>
                  <a:schemeClr val="tx1"/>
                </a:solidFill>
                <a:latin typeface="Verdana" panose="020B0604030504040204" pitchFamily="34" charset="0"/>
                <a:cs typeface="Times New Roman" panose="02020603050405020304" pitchFamily="18" charset="0"/>
              </a:rPr>
              <a:t>the Holy Mass, to which we are all called to give thanks and honor to God and to ask forgiveness of our sins. In the Eucharistic liturgy, Christ makes present the sacrifice of the cross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AF5D4A1C-9A42-E753-87D5-69C37D4845E9}"/>
              </a:ext>
            </a:extLst>
          </p:cNvPr>
          <p:cNvSpPr>
            <a:spLocks noChangeArrowheads="1"/>
          </p:cNvSpPr>
          <p:nvPr/>
        </p:nvSpPr>
        <p:spPr bwMode="auto">
          <a:xfrm>
            <a:off x="1143000" y="1295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NUMERI</a:t>
            </a:r>
          </a:p>
        </p:txBody>
      </p:sp>
      <p:sp>
        <p:nvSpPr>
          <p:cNvPr id="5123" name="Rectangle 157">
            <a:extLst>
              <a:ext uri="{FF2B5EF4-FFF2-40B4-BE49-F238E27FC236}">
                <a16:creationId xmlns:a16="http://schemas.microsoft.com/office/drawing/2014/main" id="{FC4800B9-8038-5D71-B13A-9D82FADFE852}"/>
              </a:ext>
            </a:extLst>
          </p:cNvPr>
          <p:cNvSpPr>
            <a:spLocks noChangeArrowheads="1"/>
          </p:cNvSpPr>
          <p:nvPr/>
        </p:nvSpPr>
        <p:spPr bwMode="auto">
          <a:xfrm>
            <a:off x="1219200" y="16764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a:t>
            </a:r>
            <a:r>
              <a:rPr lang="it-IT" altLang="it-IT" sz="1800">
                <a:solidFill>
                  <a:srgbClr val="000000"/>
                </a:solidFill>
                <a:latin typeface="Verdana" panose="020B0604030504040204" pitchFamily="34" charset="0"/>
                <a:cs typeface="Times New Roman" panose="02020603050405020304" pitchFamily="18" charset="0"/>
              </a:rPr>
              <a:t>, il Signore scese nella nube e parlò a Mosè: tolse parte dello spirito che era su di lui e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lo pose sopra i settanta uomini anziani;              	      </a:t>
            </a:r>
            <a:r>
              <a:rPr lang="it-IT" altLang="it-IT" sz="1800" i="1">
                <a:solidFill>
                  <a:srgbClr val="000000"/>
                </a:solidFill>
                <a:latin typeface="Verdana" panose="020B0604030504040204" pitchFamily="34" charset="0"/>
                <a:cs typeface="Times New Roman" panose="02020603050405020304" pitchFamily="18" charset="0"/>
              </a:rPr>
              <a:t>(Nm 11, 25a)</a:t>
            </a:r>
          </a:p>
        </p:txBody>
      </p:sp>
      <p:sp>
        <p:nvSpPr>
          <p:cNvPr id="5124" name="Rectangle 158">
            <a:extLst>
              <a:ext uri="{FF2B5EF4-FFF2-40B4-BE49-F238E27FC236}">
                <a16:creationId xmlns:a16="http://schemas.microsoft.com/office/drawing/2014/main" id="{2EFA17CD-1020-4EF0-EFF5-89059FCC4DB1}"/>
              </a:ext>
            </a:extLst>
          </p:cNvPr>
          <p:cNvSpPr>
            <a:spLocks noChangeArrowheads="1"/>
          </p:cNvSpPr>
          <p:nvPr/>
        </p:nvSpPr>
        <p:spPr bwMode="auto">
          <a:xfrm>
            <a:off x="4572000" y="1676400"/>
            <a:ext cx="35052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Yahweh came down in the cloud and spoke to him. He took some of the spirit that was upon him and put it on the seventy elders.</a:t>
            </a:r>
            <a:r>
              <a:rPr lang="en-US" altLang="it-IT" sz="1800" i="1">
                <a:solidFill>
                  <a:srgbClr val="000000"/>
                </a:solidFill>
                <a:latin typeface="Verdana" panose="020B0604030504040204" pitchFamily="34" charset="0"/>
                <a:cs typeface="Times New Roman" panose="02020603050405020304" pitchFamily="18" charset="0"/>
              </a:rPr>
              <a:t>                 	          (Nm 11: 25a)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763A0DB3-7C2D-DAA5-25DF-DE5EC7742034}"/>
              </a:ext>
            </a:extLst>
          </p:cNvPr>
          <p:cNvSpPr>
            <a:spLocks noChangeArrowheads="1"/>
          </p:cNvSpPr>
          <p:nvPr/>
        </p:nvSpPr>
        <p:spPr bwMode="auto">
          <a:xfrm>
            <a:off x="46482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NUMBERS</a:t>
            </a:r>
          </a:p>
        </p:txBody>
      </p:sp>
      <p:sp>
        <p:nvSpPr>
          <p:cNvPr id="327031" name="Rectangle 375">
            <a:extLst>
              <a:ext uri="{FF2B5EF4-FFF2-40B4-BE49-F238E27FC236}">
                <a16:creationId xmlns:a16="http://schemas.microsoft.com/office/drawing/2014/main" id="{612F4169-C16E-A400-5C63-C0F84EDE540C}"/>
              </a:ext>
            </a:extLst>
          </p:cNvPr>
          <p:cNvSpPr>
            <a:spLocks noChangeArrowheads="1"/>
          </p:cNvSpPr>
          <p:nvPr/>
        </p:nvSpPr>
        <p:spPr bwMode="auto">
          <a:xfrm>
            <a:off x="762000" y="0"/>
            <a:ext cx="7848600" cy="92392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66"/>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htpps://www.diffondilaparola.com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20" name="Picture 100">
            <a:extLst>
              <a:ext uri="{FF2B5EF4-FFF2-40B4-BE49-F238E27FC236}">
                <a16:creationId xmlns:a16="http://schemas.microsoft.com/office/drawing/2014/main" id="{A0213359-FB2D-B4D1-27E8-5E9D5964EC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733800"/>
            <a:ext cx="2667000" cy="2479675"/>
          </a:xfrm>
          <a:prstGeom prst="rect">
            <a:avLst/>
          </a:prstGeom>
          <a:noFill/>
          <a:extLst>
            <a:ext uri="{909E8E84-426E-40DD-AFC4-6F175D3DCCD1}">
              <a14:hiddenFill xmlns:a14="http://schemas.microsoft.com/office/drawing/2010/main">
                <a:solidFill>
                  <a:srgbClr val="FFFFFF"/>
                </a:solidFill>
              </a14:hiddenFill>
            </a:ext>
          </a:extLst>
        </p:spPr>
      </p:pic>
      <p:pic>
        <p:nvPicPr>
          <p:cNvPr id="5221" name="Picture 101">
            <a:extLst>
              <a:ext uri="{FF2B5EF4-FFF2-40B4-BE49-F238E27FC236}">
                <a16:creationId xmlns:a16="http://schemas.microsoft.com/office/drawing/2014/main" id="{CF403BC2-6676-71C0-2E6A-4C1D277165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733800"/>
            <a:ext cx="2667000" cy="2381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419D0AE7-0916-3A46-D90A-18346BDEF2CA}"/>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A6CE0A04-C39C-DB7F-A69B-42E0AB6890B8}"/>
              </a:ext>
            </a:extLst>
          </p:cNvPr>
          <p:cNvSpPr>
            <a:spLocks noChangeArrowheads="1"/>
          </p:cNvSpPr>
          <p:nvPr/>
        </p:nvSpPr>
        <p:spPr bwMode="auto">
          <a:xfrm>
            <a:off x="2206840" y="376770"/>
            <a:ext cx="69342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Verdana" panose="020B0604030504040204" pitchFamily="34" charset="0"/>
                <a:ea typeface="Verdana" panose="020B0604030504040204" pitchFamily="34" charset="0"/>
              </a:rPr>
              <a:t>He who gives a sip of life is of God </a:t>
            </a:r>
          </a:p>
          <a:p>
            <a:pPr algn="ctr" eaLnBrk="1" fontAlgn="t" hangingPunct="1">
              <a:spcBef>
                <a:spcPct val="0"/>
              </a:spcBef>
              <a:buFontTx/>
              <a:buNone/>
            </a:pPr>
            <a:r>
              <a:rPr lang="it-IT" altLang="it-IT" sz="1400" i="1" dirty="0">
                <a:solidFill>
                  <a:srgbClr val="000000"/>
                </a:solidFill>
                <a:latin typeface="Verdana" panose="020B0604030504040204" pitchFamily="34" charset="0"/>
                <a:cs typeface="Arial" panose="020B0604020202020204" pitchFamily="34" charset="0"/>
              </a:rPr>
              <a:t>Mk 9 38-43.45.47-48 </a:t>
            </a:r>
            <a:r>
              <a:rPr lang="it-IT" altLang="it-IT" sz="1400" i="1" dirty="0">
                <a:solidFill>
                  <a:srgbClr val="990033"/>
                </a:solidFill>
                <a:latin typeface="Comic Sans MS" panose="030F0702030302020204" pitchFamily="66" charset="0"/>
                <a:cs typeface="Arial" panose="020B0604020202020204" pitchFamily="34" charset="0"/>
              </a:rPr>
              <a:t>Commentary by </a:t>
            </a:r>
            <a:r>
              <a:rPr lang="it-IT" altLang="it-IT" sz="1400" i="1" dirty="0" err="1">
                <a:solidFill>
                  <a:srgbClr val="990033"/>
                </a:solidFill>
                <a:latin typeface="Comic Sans MS" panose="030F0702030302020204" pitchFamily="66" charset="0"/>
                <a:cs typeface="Arial" panose="020B0604020202020204" pitchFamily="34" charset="0"/>
              </a:rPr>
              <a:t>Father</a:t>
            </a:r>
            <a:r>
              <a:rPr lang="it-IT" altLang="it-IT" sz="1400" i="1" dirty="0">
                <a:solidFill>
                  <a:srgbClr val="990033"/>
                </a:solidFill>
                <a:latin typeface="Comic Sans MS" panose="030F0702030302020204" pitchFamily="66" charset="0"/>
                <a:cs typeface="Arial" panose="020B0604020202020204" pitchFamily="34" charset="0"/>
              </a:rPr>
              <a:t> Ermes Ronchi</a:t>
            </a: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Trans. by Simone Parenti</a:t>
            </a:r>
          </a:p>
        </p:txBody>
      </p:sp>
      <p:sp>
        <p:nvSpPr>
          <p:cNvPr id="33796" name="Rectangle 9">
            <a:extLst>
              <a:ext uri="{FF2B5EF4-FFF2-40B4-BE49-F238E27FC236}">
                <a16:creationId xmlns:a16="http://schemas.microsoft.com/office/drawing/2014/main" id="{86ED416B-77BA-931A-B623-C36634791A76}"/>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0664494D-71B2-289A-8115-E639F477AB10}"/>
              </a:ext>
            </a:extLst>
          </p:cNvPr>
          <p:cNvSpPr>
            <a:spLocks noChangeArrowheads="1"/>
          </p:cNvSpPr>
          <p:nvPr/>
        </p:nvSpPr>
        <p:spPr bwMode="auto">
          <a:xfrm>
            <a:off x="-2960" y="1502688"/>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Helvetica" panose="020B0604020202020204" pitchFamily="34" charset="0"/>
                <a:ea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Master, that man is not one of us. That stranger who 		      works miracles, but who is not a member of the group; 	                 who improves people’s lives, but perhaps is a bit heretical or too free, is blocked. And at the head of the operation is John, the beloved disciple, the fine theologian, “the son of thunder”, but who is still the son of a small heart, bitten by jealousy. “You are not allowed to make the world a better place if you are not one of us!”.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Form before substance, membership in the group before good, the idea before reality! Instead, Moses, in the first reading, gives such a liberating answer to those who tell him of two who are not on the list and yet prophesy: ​​if only they were all prophets...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The answer of Jesus, the man without borders, is very articulated and very Moses-like: Let him do it! Do not draw borders.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Our aim is not to increase the number of those who follow us, but to increase the good; to increase the number of those who, in many different ways, can experience the Kingdom of God, which is joy, freedom, and fullness.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It is a great thing to see that for Jesus the ultimate proof of the goodness of faith does not lie in a theoretical adherence to the "name", but in its</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C748DA93-1464-FF1F-6858-FC7194DEAA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31" y="158424"/>
            <a:ext cx="2160240" cy="2160240"/>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922636F8-9A3B-8DD3-061C-0AC4DBD9029D}"/>
              </a:ext>
            </a:extLst>
          </p:cNvPr>
          <p:cNvSpPr>
            <a:spLocks noChangeArrowheads="1"/>
          </p:cNvSpPr>
          <p:nvPr/>
        </p:nvSpPr>
        <p:spPr bwMode="auto">
          <a:xfrm>
            <a:off x="0" y="86546"/>
            <a:ext cx="9180512" cy="668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US" sz="1800" dirty="0">
                <a:solidFill>
                  <a:srgbClr val="222222"/>
                </a:solidFill>
                <a:effectLst/>
                <a:latin typeface="Verdana" panose="020B0604030504040204" pitchFamily="34" charset="0"/>
                <a:ea typeface="Verdana" panose="020B0604030504040204" pitchFamily="34" charset="0"/>
              </a:rPr>
              <a:t>ability to transmit humanity, joy, health, and life. Whoever gives a sip of life, belongs to God.  </a:t>
            </a:r>
          </a:p>
          <a:p>
            <a:r>
              <a:rPr lang="en-US" sz="1800" dirty="0">
                <a:solidFill>
                  <a:srgbClr val="222222"/>
                </a:solidFill>
                <a:effectLst/>
                <a:latin typeface="Verdana" panose="020B0604030504040204" pitchFamily="34" charset="0"/>
                <a:ea typeface="Verdana" panose="020B0604030504040204" pitchFamily="34" charset="0"/>
              </a:rPr>
              <a:t>This places us all, serenely and joyfully, alongside so many men and women, believers or non-believers in different ways, who however have life at heart and are passionate about it, who are capable of inventing miracles to bring a smile to someone's face. The Gospel calls us to "stand beside them, dreaming of life together" (</a:t>
            </a:r>
            <a:r>
              <a:rPr lang="en-US" sz="1800" i="1" dirty="0" err="1">
                <a:solidFill>
                  <a:srgbClr val="222222"/>
                </a:solidFill>
                <a:effectLst/>
                <a:latin typeface="Verdana" panose="020B0604030504040204" pitchFamily="34" charset="0"/>
                <a:ea typeface="Verdana" panose="020B0604030504040204" pitchFamily="34" charset="0"/>
              </a:rPr>
              <a:t>Evangelii</a:t>
            </a:r>
            <a:r>
              <a:rPr lang="en-US" sz="1800" i="1" dirty="0">
                <a:solidFill>
                  <a:srgbClr val="222222"/>
                </a:solidFill>
                <a:effectLst/>
                <a:latin typeface="Verdana" panose="020B0604030504040204" pitchFamily="34" charset="0"/>
                <a:ea typeface="Verdana" panose="020B0604030504040204" pitchFamily="34" charset="0"/>
              </a:rPr>
              <a:t> Gaudium, 74</a:t>
            </a:r>
            <a:r>
              <a:rPr lang="en-US" sz="1800" dirty="0">
                <a:solidFill>
                  <a:srgbClr val="222222"/>
                </a:solidFill>
                <a:effectLst/>
                <a:latin typeface="Verdana" panose="020B0604030504040204" pitchFamily="34" charset="0"/>
                <a:ea typeface="Verdana" panose="020B0604030504040204" pitchFamily="34" charset="0"/>
              </a:rPr>
              <a:t>).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Whoever gives you a glass of water... will not lose his reward. A little water, almost nothing, something so simple and poor that no one is deprived of it. Jesus simplifies life: the whole Gospel in a glass of water. Faced with the invasiveness of evil, Jesus comforts: oppose evil with your glass of water; and then trust: the worst will not prevail.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Moses and Jesus, teachers of the faith, invite us not to plant stakes but to love horizons, to look beyond the courtyard of the house, to the entire human camp, to the entire road to travel: lift your eyes, don't you see how many seeds of the Spirit are flying everywhere? </a:t>
            </a:r>
          </a:p>
          <a:p>
            <a:r>
              <a:rPr lang="en-US" sz="1800" dirty="0">
                <a:solidFill>
                  <a:srgbClr val="222222"/>
                </a:solidFill>
                <a:effectLst/>
                <a:latin typeface="Verdana" panose="020B0604030504040204" pitchFamily="34" charset="0"/>
                <a:ea typeface="Verdana" panose="020B0604030504040204" pitchFamily="34" charset="0"/>
              </a:rPr>
              <a:t>How many people fight for the lives of their brothers against modern demons: pollution, violence, fake news, corruption, and the economy that kills? And even if they are outside our camp, they are still prophets. </a:t>
            </a:r>
          </a:p>
          <a:p>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They are the ones who hear the cry of the unpaid reapers (</a:t>
            </a:r>
            <a:r>
              <a:rPr lang="en-US" sz="1800" i="1" dirty="0">
                <a:solidFill>
                  <a:srgbClr val="222222"/>
                </a:solidFill>
                <a:effectLst/>
                <a:latin typeface="Verdana" panose="020B0604030504040204" pitchFamily="34" charset="0"/>
                <a:ea typeface="Verdana" panose="020B0604030504040204" pitchFamily="34" charset="0"/>
              </a:rPr>
              <a:t>Jas 5:4</a:t>
            </a:r>
            <a:r>
              <a:rPr lang="en-US" sz="1800" dirty="0">
                <a:solidFill>
                  <a:srgbClr val="222222"/>
                </a:solidFill>
                <a:effectLst/>
                <a:latin typeface="Verdana" panose="020B0604030504040204" pitchFamily="34" charset="0"/>
                <a:ea typeface="Verdana" panose="020B0604030504040204" pitchFamily="34" charset="0"/>
              </a:rPr>
              <a:t>) and give them back their word because everything that concerns the human adventure concerns us. Because everyone belongs to us and we belong to everyone.</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34E589B-5C5C-A075-5F06-5BD145938F0A}"/>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A713EC49-7218-7C4D-EEAD-A3ED227523C8}"/>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Now when the spirit rested upon them, they prophesied. But this they did not do again. Two men had remained in the camp; the name of one was Eldad, the name of the other Medad. However, the spirit came on them</a:t>
            </a:r>
            <a:r>
              <a:rPr lang="en-US"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US" altLang="it-IT" sz="1800" i="1">
                <a:solidFill>
                  <a:schemeClr val="bg1"/>
                </a:solidFill>
                <a:latin typeface="Verdana" panose="020B0604030504040204" pitchFamily="34" charset="0"/>
                <a:cs typeface="Times New Roman" panose="02020603050405020304" pitchFamily="18" charset="0"/>
              </a:rPr>
              <a:t>(Nm 11: 25b-26a)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973D88B4-2CCD-A604-3AAF-967A3D6A5A44}"/>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quando lo spirito si fu posato su di loro, quelli profetizzarono, ma non lo fecero più in seguito. Ma erano rimasti due uomini nell’accampamento, uno chiamato Eldad e l’altro Medad. E lo spirito si posò su di loro;</a:t>
            </a:r>
            <a:r>
              <a:rPr lang="it-IT" altLang="it-IT" sz="1800" i="1">
                <a:solidFill>
                  <a:schemeClr val="bg1"/>
                </a:solidFill>
                <a:latin typeface="Verdana" panose="020B0604030504040204" pitchFamily="34" charset="0"/>
                <a:cs typeface="Times New Roman" panose="02020603050405020304" pitchFamily="18" charset="0"/>
              </a:rPr>
              <a:t>                          (Nm 11, 25b-26a)</a:t>
            </a:r>
          </a:p>
        </p:txBody>
      </p:sp>
      <p:pic>
        <p:nvPicPr>
          <p:cNvPr id="7205" name="Picture 37">
            <a:extLst>
              <a:ext uri="{FF2B5EF4-FFF2-40B4-BE49-F238E27FC236}">
                <a16:creationId xmlns:a16="http://schemas.microsoft.com/office/drawing/2014/main" id="{464B9B59-C03A-8544-6E57-F12B5364AD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668463"/>
            <a:ext cx="9067800" cy="35194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C2EA0361-0AF7-5C30-72D1-109E5D83B48C}"/>
              </a:ext>
            </a:extLst>
          </p:cNvPr>
          <p:cNvSpPr>
            <a:spLocks noGrp="1" noChangeArrowheads="1"/>
          </p:cNvSpPr>
          <p:nvPr>
            <p:ph type="title"/>
          </p:nvPr>
        </p:nvSpPr>
        <p:spPr>
          <a:xfrm>
            <a:off x="0" y="457200"/>
            <a:ext cx="9144000" cy="1143000"/>
          </a:xfrm>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erano fra gli iscritti, ma non erano usciti per andare alla tenda. Si misero a profetizzare nell’accampamento. Un giovane corse ad annunciarlo a Mosè e disse: «Eldad e Medad profetizzano nell’accampamento».</a:t>
            </a:r>
            <a:r>
              <a:rPr lang="it-IT" altLang="it-IT" sz="1800" i="1">
                <a:solidFill>
                  <a:schemeClr val="bg1"/>
                </a:solidFill>
                <a:latin typeface="Verdana" panose="020B0604030504040204" pitchFamily="34" charset="0"/>
                <a:cs typeface="Times New Roman" panose="02020603050405020304" pitchFamily="18" charset="0"/>
              </a:rPr>
              <a:t> (Nm 11, 26b-27)</a:t>
            </a:r>
          </a:p>
        </p:txBody>
      </p:sp>
      <p:sp>
        <p:nvSpPr>
          <p:cNvPr id="99332" name="Rectangle 4">
            <a:extLst>
              <a:ext uri="{FF2B5EF4-FFF2-40B4-BE49-F238E27FC236}">
                <a16:creationId xmlns:a16="http://schemas.microsoft.com/office/drawing/2014/main" id="{10BA185F-F4A1-5102-D60E-E1180FB7C0E4}"/>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for they were among those who were registered though they had not gone out to the Tent. As they prophesied inside the camp, a young man ran and told Moses, "Eldad and Medad are prophesying in the camp."</a:t>
            </a:r>
            <a:r>
              <a:rPr lang="en-US" altLang="it-IT" sz="1800" i="1">
                <a:solidFill>
                  <a:schemeClr val="bg1"/>
                </a:solidFill>
                <a:latin typeface="Verdana" panose="020B0604030504040204" pitchFamily="34" charset="0"/>
                <a:cs typeface="Times New Roman" panose="02020603050405020304" pitchFamily="18" charset="0"/>
              </a:rPr>
              <a:t>  </a:t>
            </a:r>
          </a:p>
          <a:p>
            <a:r>
              <a:rPr lang="en-US" altLang="it-IT" sz="1800" i="1">
                <a:solidFill>
                  <a:schemeClr val="bg1"/>
                </a:solidFill>
                <a:latin typeface="Verdana" panose="020B0604030504040204" pitchFamily="34" charset="0"/>
                <a:cs typeface="Times New Roman" panose="02020603050405020304" pitchFamily="18" charset="0"/>
              </a:rPr>
              <a:t>(Nm 11: 26b-27)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99349" name="Rectangle 21">
            <a:extLst>
              <a:ext uri="{FF2B5EF4-FFF2-40B4-BE49-F238E27FC236}">
                <a16:creationId xmlns:a16="http://schemas.microsoft.com/office/drawing/2014/main" id="{BF9E24C5-EDB3-80FC-9730-E36A40B3EBAD}"/>
              </a:ext>
            </a:extLst>
          </p:cNvPr>
          <p:cNvSpPr>
            <a:spLocks noChangeArrowheads="1"/>
          </p:cNvSpPr>
          <p:nvPr/>
        </p:nvSpPr>
        <p:spPr bwMode="auto">
          <a:xfrm>
            <a:off x="1600200" y="4648200"/>
            <a:ext cx="712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chemeClr val="tx1"/>
                </a:solidFill>
                <a:latin typeface="Amaze" pitchFamily="34" charset="0"/>
                <a:cs typeface="Times New Roman" panose="02020603050405020304" pitchFamily="18" charset="0"/>
              </a:rPr>
              <a:t>Eldad</a:t>
            </a:r>
          </a:p>
        </p:txBody>
      </p:sp>
      <p:sp>
        <p:nvSpPr>
          <p:cNvPr id="99350" name="Rectangle 22">
            <a:extLst>
              <a:ext uri="{FF2B5EF4-FFF2-40B4-BE49-F238E27FC236}">
                <a16:creationId xmlns:a16="http://schemas.microsoft.com/office/drawing/2014/main" id="{866ADA43-EAC9-A3B5-8112-52CF28C62FC4}"/>
              </a:ext>
            </a:extLst>
          </p:cNvPr>
          <p:cNvSpPr>
            <a:spLocks noChangeArrowheads="1"/>
          </p:cNvSpPr>
          <p:nvPr/>
        </p:nvSpPr>
        <p:spPr bwMode="auto">
          <a:xfrm>
            <a:off x="4724400" y="4648200"/>
            <a:ext cx="7778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chemeClr val="tx1"/>
                </a:solidFill>
                <a:latin typeface="Amaze" pitchFamily="34" charset="0"/>
                <a:cs typeface="Times New Roman" panose="02020603050405020304" pitchFamily="18" charset="0"/>
              </a:rPr>
              <a:t>Medad</a:t>
            </a: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8484" name="Rectangle 4">
            <a:extLst>
              <a:ext uri="{FF2B5EF4-FFF2-40B4-BE49-F238E27FC236}">
                <a16:creationId xmlns:a16="http://schemas.microsoft.com/office/drawing/2014/main" id="{BB06D4E2-DA04-E449-0EDD-26F19E75F58B}"/>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Giosu</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figlio di Nun, servitore di Mos</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fin dalla sua adolescenza, prese la parola e disse: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Mos</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mio signore, impediscili!</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Ma Mos</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gli disse: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Sei tu geloso per me? Fossero tutti profeti nel popolo del Signore e volesse il Signore porre su di loro il suo spirito!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(Nm 11, 28-29)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8486" name="Rectangle 6">
            <a:extLst>
              <a:ext uri="{FF2B5EF4-FFF2-40B4-BE49-F238E27FC236}">
                <a16:creationId xmlns:a16="http://schemas.microsoft.com/office/drawing/2014/main" id="{AA26AA47-5A2D-2E05-36F8-541D436ADBD8}"/>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Joshua, the son of Nun, who ministered to Moses from his youth said, "My lord Moses, stop them!" But Moses said to him, "Are you jealous on my behalf? Would that all Yahweh's people were prophets and that Yahweh would send his spirit upon them!" </a:t>
            </a:r>
            <a:r>
              <a:rPr lang="it-IT" altLang="it-IT" sz="1800" i="1">
                <a:solidFill>
                  <a:schemeClr val="bg1"/>
                </a:solidFill>
                <a:latin typeface="Verdana" panose="020B0604030504040204" pitchFamily="34" charset="0"/>
                <a:cs typeface="Times New Roman" panose="02020603050405020304" pitchFamily="18" charset="0"/>
              </a:rPr>
              <a:t>(Nm 11: 28-29)</a:t>
            </a: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796CCC4-3D50-DDA5-32A2-6BCDCCE8C0C1}"/>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OF JAMES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39EC9A62-36EA-2DBD-E50A-A9FE437A50B0}"/>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B5BA6F77-A54A-BE2B-96F9-F0F9AF6D5273}"/>
              </a:ext>
            </a:extLst>
          </p:cNvPr>
          <p:cNvSpPr>
            <a:spLocks noChangeArrowheads="1"/>
          </p:cNvSpPr>
          <p:nvPr/>
        </p:nvSpPr>
        <p:spPr bwMode="auto">
          <a:xfrm>
            <a:off x="13716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DI GIACOMO</a:t>
            </a:r>
          </a:p>
        </p:txBody>
      </p:sp>
      <p:sp>
        <p:nvSpPr>
          <p:cNvPr id="11269" name="Rectangle 205">
            <a:extLst>
              <a:ext uri="{FF2B5EF4-FFF2-40B4-BE49-F238E27FC236}">
                <a16:creationId xmlns:a16="http://schemas.microsoft.com/office/drawing/2014/main" id="{4EE72348-9BA8-6902-16AE-80565564126D}"/>
              </a:ext>
            </a:extLst>
          </p:cNvPr>
          <p:cNvSpPr>
            <a:spLocks noChangeArrowheads="1"/>
          </p:cNvSpPr>
          <p:nvPr/>
        </p:nvSpPr>
        <p:spPr bwMode="auto">
          <a:xfrm>
            <a:off x="1295400" y="19050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Ora a voi, ricchi: piangete e gridate per le sciagure che cadranno su di voi! Le vostre ricchezze sono marce,</a:t>
            </a:r>
            <a:r>
              <a:rPr lang="it-IT" altLang="it-IT" sz="1800" i="1">
                <a:solidFill>
                  <a:srgbClr val="000000"/>
                </a:solidFill>
                <a:latin typeface="Verdana" panose="020B0604030504040204" pitchFamily="34" charset="0"/>
                <a:cs typeface="Times New Roman" panose="02020603050405020304" pitchFamily="18" charset="0"/>
              </a:rPr>
              <a:t> (Gc 5, 1-2)</a:t>
            </a:r>
          </a:p>
        </p:txBody>
      </p:sp>
      <p:sp>
        <p:nvSpPr>
          <p:cNvPr id="11270" name="Rectangle 206">
            <a:extLst>
              <a:ext uri="{FF2B5EF4-FFF2-40B4-BE49-F238E27FC236}">
                <a16:creationId xmlns:a16="http://schemas.microsoft.com/office/drawing/2014/main" id="{0A4C426B-6B1A-D2CE-6861-74CCD4E63CBE}"/>
              </a:ext>
            </a:extLst>
          </p:cNvPr>
          <p:cNvSpPr>
            <a:spLocks noChangeArrowheads="1"/>
          </p:cNvSpPr>
          <p:nvPr/>
        </p:nvSpPr>
        <p:spPr bwMode="auto">
          <a:xfrm>
            <a:off x="4572000" y="16764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So, now for what concerns the rich! Cry and weep for the misfortunes which are coming upon you. Your riches are rotting and your clothes eaten up by the moths.</a:t>
            </a:r>
            <a:r>
              <a:rPr lang="en-US" altLang="it-IT" sz="1800" i="1">
                <a:solidFill>
                  <a:srgbClr val="000000"/>
                </a:solidFill>
                <a:latin typeface="Verdana" panose="020B0604030504040204" pitchFamily="34" charset="0"/>
                <a:cs typeface="Times New Roman" panose="02020603050405020304" pitchFamily="18" charset="0"/>
              </a:rPr>
              <a:t> (Jas 5: 1-2)</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30E8FB76-3F7F-58BC-7B10-590F30ACF1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FD2CEA2B-F9C5-405C-7081-24AC34D1D7D7}"/>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4FD833BD-56B6-79F5-BCAA-C79895A72B2D}"/>
              </a:ext>
            </a:extLst>
          </p:cNvPr>
          <p:cNvSpPr>
            <a:spLocks noChangeArrowheads="1" noChangeShapeType="1" noTextEdit="1"/>
          </p:cNvSpPr>
          <p:nvPr/>
        </p:nvSpPr>
        <p:spPr bwMode="auto">
          <a:xfrm>
            <a:off x="5791200" y="152400"/>
            <a:ext cx="2286000" cy="4572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67" name="Picture 103">
            <a:extLst>
              <a:ext uri="{FF2B5EF4-FFF2-40B4-BE49-F238E27FC236}">
                <a16:creationId xmlns:a16="http://schemas.microsoft.com/office/drawing/2014/main" id="{8D14D177-60BA-8979-F4B8-7E5C2CC292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733800"/>
            <a:ext cx="3289300" cy="2386013"/>
          </a:xfrm>
          <a:prstGeom prst="rect">
            <a:avLst/>
          </a:prstGeom>
          <a:noFill/>
          <a:extLst>
            <a:ext uri="{909E8E84-426E-40DD-AFC4-6F175D3DCCD1}">
              <a14:hiddenFill xmlns:a14="http://schemas.microsoft.com/office/drawing/2010/main">
                <a:solidFill>
                  <a:srgbClr val="FFFFFF"/>
                </a:solidFill>
              </a14:hiddenFill>
            </a:ext>
          </a:extLst>
        </p:spPr>
      </p:pic>
      <p:pic>
        <p:nvPicPr>
          <p:cNvPr id="11368" name="Picture 104">
            <a:extLst>
              <a:ext uri="{FF2B5EF4-FFF2-40B4-BE49-F238E27FC236}">
                <a16:creationId xmlns:a16="http://schemas.microsoft.com/office/drawing/2014/main" id="{0DE908A7-AB96-FA30-2270-10A9CDF798F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3733800"/>
            <a:ext cx="3276600"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FB7DD68-A90E-7354-E584-F47792B6B159}"/>
              </a:ext>
            </a:extLst>
          </p:cNvPr>
          <p:cNvSpPr>
            <a:spLocks noGrp="1" noChangeArrowheads="1"/>
          </p:cNvSpPr>
          <p:nvPr>
            <p:ph type="title"/>
          </p:nvPr>
        </p:nvSpPr>
        <p:spPr>
          <a:xfrm>
            <a:off x="0" y="9144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 vostri vestiti sono mangiati dalle tarme. Il vostro oro e il vostro argento sono consumati dalla ruggine, la loro ruggine si alzerà ad accusarvi e divorerà le vostre carni come un fuoco.</a:t>
            </a:r>
            <a:r>
              <a:rPr lang="it-IT" altLang="it-IT" sz="1800" i="1">
                <a:solidFill>
                  <a:srgbClr val="FFFFFF"/>
                </a:solidFill>
                <a:latin typeface="Verdana" panose="020B0604030504040204" pitchFamily="34" charset="0"/>
                <a:cs typeface="Times New Roman" panose="02020603050405020304" pitchFamily="18" charset="0"/>
              </a:rPr>
              <a:t> (Gc 5, 3)</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742299CA-5DBD-4C0C-4484-D89FC9505D65}"/>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Your silver and gold have rusted and their rust grows into a witness against you. It will consume your flesh like fire, for having piled up riches in these the last days.</a:t>
            </a:r>
            <a:r>
              <a:rPr lang="en-US" altLang="it-IT" sz="1800" i="1">
                <a:solidFill>
                  <a:srgbClr val="FFFFFF"/>
                </a:solidFill>
                <a:latin typeface="Verdana" panose="020B0604030504040204" pitchFamily="34" charset="0"/>
                <a:cs typeface="Times New Roman" panose="02020603050405020304" pitchFamily="18" charset="0"/>
              </a:rPr>
              <a:t> (Jas 5: 3)</a:t>
            </a:r>
            <a:r>
              <a:rPr lang="it-IT" altLang="it-IT" sz="1800">
                <a:solidFill>
                  <a:srgbClr val="FFFFFF"/>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4352">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0B9EF495-2935-D034-89DA-EEDDEF945D31}"/>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Avete accumulato tesori per gli ultimi giorni! Ecco, il salario dei lavoratori che hanno mietuto sulle vostre terre, e che voi non avete pagato, grida, e le proteste dei mietitori sono giunte alle orecchie del Signore onnipotente.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(Gc 5, 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37BF9E6E-6556-BA41-DDE7-2E586F485937}"/>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You deceived the workers who harvested your fields but now their wages cry out to the heavens. The reapers' complaints have reached the ears of the Lord of hosts.</a:t>
            </a:r>
            <a:r>
              <a:rPr lang="en-US" altLang="it-IT" sz="1800" i="1">
                <a:solidFill>
                  <a:srgbClr val="FFFFFF"/>
                </a:solidFill>
                <a:latin typeface="Verdana" panose="020B0604030504040204" pitchFamily="34" charset="0"/>
                <a:cs typeface="Times New Roman" panose="02020603050405020304" pitchFamily="18" charset="0"/>
              </a:rPr>
              <a:t> (Jas 5: 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1390" name="Picture 1038">
            <a:extLst>
              <a:ext uri="{FF2B5EF4-FFF2-40B4-BE49-F238E27FC236}">
                <a16:creationId xmlns:a16="http://schemas.microsoft.com/office/drawing/2014/main" id="{99732A42-A8DA-B1A7-B14E-22FA3D3EB3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76400"/>
            <a:ext cx="7620000" cy="3886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7458" name="Rectangle 2">
            <a:extLst>
              <a:ext uri="{FF2B5EF4-FFF2-40B4-BE49-F238E27FC236}">
                <a16:creationId xmlns:a16="http://schemas.microsoft.com/office/drawing/2014/main" id="{F9A668CC-72EC-FA9E-9FEC-72C8CF61A981}"/>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Sulla terra avete vissuto in mezzo a piaceri e delizie, e vi siete ingrassati per il giorno della strage. Avete condannato e ucciso il giusto ed egli non vi ha opposto resistenza. </a:t>
            </a:r>
            <a:r>
              <a:rPr lang="it-IT" altLang="it-IT" sz="1800" i="1">
                <a:solidFill>
                  <a:srgbClr val="FFFFFF"/>
                </a:solidFill>
                <a:latin typeface="Verdana" panose="020B0604030504040204" pitchFamily="34" charset="0"/>
                <a:cs typeface="Times New Roman" panose="02020603050405020304" pitchFamily="18" charset="0"/>
              </a:rPr>
              <a:t>(Gc 5, 5-6)</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47460" name="Rectangle 4">
            <a:extLst>
              <a:ext uri="{FF2B5EF4-FFF2-40B4-BE49-F238E27FC236}">
                <a16:creationId xmlns:a16="http://schemas.microsoft.com/office/drawing/2014/main" id="{A55302F5-1F48-5BF1-A7F5-93E22B20C6DD}"/>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You lived in luxury and pleasure in this world and felt happy while others were murdered. You have easily condemned and killed the innocent since they offered no resistance.</a:t>
            </a:r>
            <a:r>
              <a:rPr lang="en-US" altLang="it-IT" sz="1800" i="1">
                <a:solidFill>
                  <a:srgbClr val="FFFFFF"/>
                </a:solidFill>
                <a:latin typeface="Verdana" panose="020B0604030504040204" pitchFamily="34" charset="0"/>
                <a:cs typeface="Times New Roman" panose="02020603050405020304" pitchFamily="18" charset="0"/>
              </a:rPr>
              <a:t> (Jas 5: 5-6)</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74066</TotalTime>
  <Words>2911</Words>
  <Application>Microsoft Office PowerPoint</Application>
  <PresentationFormat>Presentazione su schermo (4:3)</PresentationFormat>
  <Paragraphs>104</Paragraphs>
  <Slides>21</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21</vt:i4>
      </vt:variant>
    </vt:vector>
  </HeadingPairs>
  <TitlesOfParts>
    <vt:vector size="33" baseType="lpstr">
      <vt:lpstr>Amaze</vt:lpstr>
      <vt:lpstr>Arial</vt:lpstr>
      <vt:lpstr>Cambria</vt:lpstr>
      <vt:lpstr>Comic Sans MS</vt:lpstr>
      <vt:lpstr>Courier New</vt:lpstr>
      <vt:lpstr>Harrington</vt:lpstr>
      <vt:lpstr>Helvetica</vt:lpstr>
      <vt:lpstr>Impact</vt:lpstr>
      <vt:lpstr>Times New Roman</vt:lpstr>
      <vt:lpstr>Tw Cen MT Condensed Extra Bold</vt:lpstr>
      <vt:lpstr>Verdana</vt:lpstr>
      <vt:lpstr>Struttura predefinita</vt:lpstr>
      <vt:lpstr>Presentazione standard di PowerPoint</vt:lpstr>
      <vt:lpstr>Presentazione standard di PowerPoint</vt:lpstr>
      <vt:lpstr> </vt:lpstr>
      <vt:lpstr>  erano fra gli iscritti, ma non erano usciti per andare alla tenda. Si misero a profetizzare nell’accampamento. Un giovane corse ad annunciarlo a Mosè e disse: «Eldad e Medad profetizzano nell’accampamento». (Nm 11, 26b-27)</vt:lpstr>
      <vt:lpstr>Presentazione standard di PowerPoint</vt:lpstr>
      <vt:lpstr>EPISTLE OF JAMES</vt:lpstr>
      <vt:lpstr>i vostri vestiti sono mangiati dalle tarme. Il vostro oro e il vostro argento sono consumati dalla ruggine, la loro ruggine si alzerà ad accusarvi e divorerà le vostre carni come un fuoco. (Gc 5, 3) </vt:lpstr>
      <vt:lpstr>Avete accumulato tesori per gli ultimi giorni! Ecco, il salario dei lavoratori che hanno mietuto sulle vostre terre, e che voi non avete pagato, grida, e le proteste dei mietitori sono giunte alle orecchie del Signore onnipotente.  (Gc 5, 4)</vt:lpstr>
      <vt:lpstr>Sulla terra avete vissuto in mezzo a piaceri e delizie, e vi siete ingrassati per il giorno della strage. Avete condannato e ucciso il giusto ed egli non vi ha opposto resistenza. (Gc 5, 5-6)</vt:lpstr>
      <vt:lpstr>GOSPEL ACCORD. TO MARK</vt:lpstr>
      <vt:lpstr>Presentazione standard di PowerPoint</vt:lpstr>
      <vt:lpstr>Presentazione standard di PowerPoint</vt:lpstr>
      <vt:lpstr>Chi scandalizzerà uno solo di questi piccoli che credono in me, è molto meglio per lui che gli venga messa al collo una macina da mulino e sia gettato nel mare. Se la tua mano ti è motivo di scandalo, tagliala: è meglio per te entrare nella vita con una mano sola, (Mc 9, 42-43a)</vt:lpstr>
      <vt:lpstr>anziché con le due mani andare nella Geènna, nel fuoco inestinguibile. E se il tuo piede ti è motivo di scandalo, taglialo: è meglio per te entrare nella vita con un piede solo, anziché con i due piedi essere gettato nella Geènna.                                                                                   (Mc 9, 43b.45) </vt:lpstr>
      <vt:lpstr>E se il tuo occhio ti è motivo di scandalo, gettalo via: è meglio per te entrare nel regno di Dio con un occhio solo, anziché con due occhi essere gettato nella Geènna, dove il loro verme non muore e il fuoco non si estingue».  (Mc 9, 47-48)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3247</cp:revision>
  <dcterms:created xsi:type="dcterms:W3CDTF">2007-05-09T13:51:32Z</dcterms:created>
  <dcterms:modified xsi:type="dcterms:W3CDTF">2024-08-19T15:29:02Z</dcterms:modified>
</cp:coreProperties>
</file>